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33"/>
  </p:notesMasterIdLst>
  <p:sldIdLst>
    <p:sldId id="256" r:id="rId3"/>
    <p:sldId id="257" r:id="rId4"/>
    <p:sldId id="258" r:id="rId5"/>
    <p:sldId id="259" r:id="rId6"/>
    <p:sldId id="260" r:id="rId7"/>
    <p:sldId id="261" r:id="rId8"/>
    <p:sldId id="262" r:id="rId9"/>
    <p:sldId id="284" r:id="rId10"/>
    <p:sldId id="265" r:id="rId11"/>
    <p:sldId id="267" r:id="rId12"/>
    <p:sldId id="269" r:id="rId13"/>
    <p:sldId id="287" r:id="rId14"/>
    <p:sldId id="288" r:id="rId15"/>
    <p:sldId id="263" r:id="rId16"/>
    <p:sldId id="264" r:id="rId17"/>
    <p:sldId id="280" r:id="rId18"/>
    <p:sldId id="270" r:id="rId19"/>
    <p:sldId id="271" r:id="rId20"/>
    <p:sldId id="272" r:id="rId21"/>
    <p:sldId id="273" r:id="rId22"/>
    <p:sldId id="281" r:id="rId23"/>
    <p:sldId id="274" r:id="rId24"/>
    <p:sldId id="283" r:id="rId25"/>
    <p:sldId id="282" r:id="rId26"/>
    <p:sldId id="275" r:id="rId27"/>
    <p:sldId id="276" r:id="rId28"/>
    <p:sldId id="277" r:id="rId29"/>
    <p:sldId id="278" r:id="rId30"/>
    <p:sldId id="289" r:id="rId31"/>
    <p:sldId id="279"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Libre Franklin"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7c1e42e78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7c1e42e78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107c1e42e78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7a1f5ef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7a1f5ef8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07a1f5ef8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7a1f5ef8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7a1f5ef83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07a1f5ef83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7a1f5ef8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7a1f5ef8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07a1f5ef8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38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213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86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91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7c1e42e7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7c1e42e7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107c1e42e7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9" name="Google Shape;19;p2"/>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grpSp>
        <p:nvGrpSpPr>
          <p:cNvPr id="22" name="Google Shape;22;p2"/>
          <p:cNvGrpSpPr/>
          <p:nvPr/>
        </p:nvGrpSpPr>
        <p:grpSpPr>
          <a:xfrm>
            <a:off x="752858" y="744469"/>
            <a:ext cx="10674116" cy="5349671"/>
            <a:chOff x="752858" y="744469"/>
            <a:chExt cx="10674116" cy="5349671"/>
          </a:xfrm>
        </p:grpSpPr>
        <p:sp>
          <p:nvSpPr>
            <p:cNvPr id="23" name="Google Shape;23;p2"/>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4" name="Google Shape;24;p2"/>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0"/>
        <p:cNvGrpSpPr/>
        <p:nvPr/>
      </p:nvGrpSpPr>
      <p:grpSpPr>
        <a:xfrm>
          <a:off x="0" y="0"/>
          <a:ext cx="0" cy="0"/>
          <a:chOff x="0" y="0"/>
          <a:chExt cx="0" cy="0"/>
        </a:xfrm>
      </p:grpSpPr>
      <p:sp>
        <p:nvSpPr>
          <p:cNvPr id="81" name="Google Shape;81;p11"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a:spLocks noGrp="1"/>
          </p:cNvSpPr>
          <p:nvPr>
            <p:ph type="pic" idx="2"/>
          </p:nvPr>
        </p:nvSpPr>
        <p:spPr>
          <a:xfrm>
            <a:off x="5532120" y="0"/>
            <a:ext cx="6659880" cy="6857999"/>
          </a:xfrm>
          <a:prstGeom prst="rect">
            <a:avLst/>
          </a:prstGeom>
          <a:noFill/>
          <a:ln>
            <a:noFill/>
          </a:ln>
        </p:spPr>
      </p:sp>
      <p:sp>
        <p:nvSpPr>
          <p:cNvPr id="84" name="Google Shape;84;p11"/>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85" name="Google Shape;85;p11"/>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1"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2"/>
          <p:cNvSpPr txBox="1">
            <a:spLocks noGrp="1"/>
          </p:cNvSpPr>
          <p:nvPr>
            <p:ph type="body" idx="1"/>
          </p:nvPr>
        </p:nvSpPr>
        <p:spPr>
          <a:xfrm rot="5400000">
            <a:off x="4386262" y="-719138"/>
            <a:ext cx="3571875"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92" name="Google Shape;92;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3"/>
          <p:cNvSpPr txBox="1">
            <a:spLocks noGrp="1"/>
          </p:cNvSpPr>
          <p:nvPr>
            <p:ph type="body" idx="1"/>
          </p:nvPr>
        </p:nvSpPr>
        <p:spPr>
          <a:xfrm rot="5400000">
            <a:off x="2839798" y="-844042"/>
            <a:ext cx="5243244" cy="8179641"/>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98" name="Google Shape;98;p1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5"/>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lt2"/>
              </a:buClr>
              <a:buSzPts val="1800"/>
              <a:buChar char="■"/>
              <a:defRPr/>
            </a:lvl1pPr>
            <a:lvl2pPr marL="914400" lvl="1" indent="-342900" algn="l">
              <a:lnSpc>
                <a:spcPct val="94000"/>
              </a:lnSpc>
              <a:spcBef>
                <a:spcPts val="500"/>
              </a:spcBef>
              <a:spcAft>
                <a:spcPts val="0"/>
              </a:spcAft>
              <a:buClr>
                <a:schemeClr val="lt2"/>
              </a:buClr>
              <a:buSzPts val="1800"/>
              <a:buChar char="–"/>
              <a:defRPr/>
            </a:lvl2pPr>
            <a:lvl3pPr marL="1371600" lvl="2" indent="-342900" algn="l">
              <a:lnSpc>
                <a:spcPct val="94000"/>
              </a:lnSpc>
              <a:spcBef>
                <a:spcPts val="500"/>
              </a:spcBef>
              <a:spcAft>
                <a:spcPts val="0"/>
              </a:spcAft>
              <a:buClr>
                <a:schemeClr val="lt2"/>
              </a:buClr>
              <a:buSzPts val="1800"/>
              <a:buChar char="■"/>
              <a:defRPr/>
            </a:lvl3pPr>
            <a:lvl4pPr marL="1828800" lvl="3" indent="-342900" algn="l">
              <a:lnSpc>
                <a:spcPct val="94000"/>
              </a:lnSpc>
              <a:spcBef>
                <a:spcPts val="500"/>
              </a:spcBef>
              <a:spcAft>
                <a:spcPts val="0"/>
              </a:spcAft>
              <a:buClr>
                <a:schemeClr val="lt2"/>
              </a:buClr>
              <a:buSzPts val="1800"/>
              <a:buChar char="–"/>
              <a:defRPr/>
            </a:lvl4pPr>
            <a:lvl5pPr marL="2286000" lvl="4" indent="-342900" algn="l">
              <a:lnSpc>
                <a:spcPct val="94000"/>
              </a:lnSpc>
              <a:spcBef>
                <a:spcPts val="500"/>
              </a:spcBef>
              <a:spcAft>
                <a:spcPts val="0"/>
              </a:spcAft>
              <a:buClr>
                <a:schemeClr val="lt2"/>
              </a:buClr>
              <a:buSzPts val="1800"/>
              <a:buChar char="■"/>
              <a:defRPr/>
            </a:lvl5pPr>
            <a:lvl6pPr marL="2743200" lvl="5" indent="-342900" algn="l">
              <a:lnSpc>
                <a:spcPct val="94000"/>
              </a:lnSpc>
              <a:spcBef>
                <a:spcPts val="500"/>
              </a:spcBef>
              <a:spcAft>
                <a:spcPts val="0"/>
              </a:spcAft>
              <a:buClr>
                <a:schemeClr val="lt2"/>
              </a:buClr>
              <a:buSzPts val="1800"/>
              <a:buChar char="–"/>
              <a:defRPr/>
            </a:lvl6pPr>
            <a:lvl7pPr marL="3200400" lvl="6" indent="-342900" algn="l">
              <a:lnSpc>
                <a:spcPct val="94000"/>
              </a:lnSpc>
              <a:spcBef>
                <a:spcPts val="500"/>
              </a:spcBef>
              <a:spcAft>
                <a:spcPts val="0"/>
              </a:spcAft>
              <a:buClr>
                <a:schemeClr val="lt2"/>
              </a:buClr>
              <a:buSzPts val="1800"/>
              <a:buChar char="■"/>
              <a:defRPr/>
            </a:lvl7pPr>
            <a:lvl8pPr marL="3657600" lvl="7" indent="-342900" algn="l">
              <a:lnSpc>
                <a:spcPct val="94000"/>
              </a:lnSpc>
              <a:spcBef>
                <a:spcPts val="500"/>
              </a:spcBef>
              <a:spcAft>
                <a:spcPts val="0"/>
              </a:spcAft>
              <a:buClr>
                <a:schemeClr val="lt2"/>
              </a:buClr>
              <a:buSzPts val="1800"/>
              <a:buChar char="–"/>
              <a:defRPr/>
            </a:lvl8pPr>
            <a:lvl9pPr marL="4114800" lvl="8" indent="-342900" algn="l">
              <a:lnSpc>
                <a:spcPct val="94000"/>
              </a:lnSpc>
              <a:spcBef>
                <a:spcPts val="500"/>
              </a:spcBef>
              <a:spcAft>
                <a:spcPts val="200"/>
              </a:spcAft>
              <a:buClr>
                <a:schemeClr val="lt2"/>
              </a:buClr>
              <a:buSzPts val="1800"/>
              <a:buChar char="■"/>
              <a:defRPr/>
            </a:lvl9pPr>
          </a:lstStyle>
          <a:p>
            <a:endParaRPr/>
          </a:p>
        </p:txBody>
      </p:sp>
      <p:sp>
        <p:nvSpPr>
          <p:cNvPr id="111" name="Google Shape;111;p15"/>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8" name="Google Shape;28;p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31"/>
        <p:cNvGrpSpPr/>
        <p:nvPr/>
      </p:nvGrpSpPr>
      <p:grpSpPr>
        <a:xfrm>
          <a:off x="0" y="0"/>
          <a:ext cx="0" cy="0"/>
          <a:chOff x="0" y="0"/>
          <a:chExt cx="0" cy="0"/>
        </a:xfrm>
      </p:grpSpPr>
      <p:grpSp>
        <p:nvGrpSpPr>
          <p:cNvPr id="32" name="Google Shape;32;p4"/>
          <p:cNvGrpSpPr/>
          <p:nvPr/>
        </p:nvGrpSpPr>
        <p:grpSpPr>
          <a:xfrm>
            <a:off x="6807200" y="3143"/>
            <a:ext cx="5384802" cy="1101851"/>
            <a:chOff x="5334000" y="-37306"/>
            <a:chExt cx="3281716" cy="895350"/>
          </a:xfrm>
        </p:grpSpPr>
        <p:pic>
          <p:nvPicPr>
            <p:cNvPr id="33" name="Google Shape;33;p4"/>
            <p:cNvPicPr preferRelativeResize="0"/>
            <p:nvPr/>
          </p:nvPicPr>
          <p:blipFill rotWithShape="1">
            <a:blip r:embed="rId2">
              <a:alphaModFix/>
            </a:blip>
            <a:srcRect/>
            <a:stretch/>
          </p:blipFill>
          <p:spPr>
            <a:xfrm>
              <a:off x="5448301" y="-37306"/>
              <a:ext cx="3167415" cy="609600"/>
            </a:xfrm>
            <a:prstGeom prst="rect">
              <a:avLst/>
            </a:prstGeom>
            <a:noFill/>
            <a:ln>
              <a:noFill/>
            </a:ln>
          </p:spPr>
        </p:pic>
        <p:pic>
          <p:nvPicPr>
            <p:cNvPr id="34" name="Google Shape;34;p4"/>
            <p:cNvPicPr preferRelativeResize="0"/>
            <p:nvPr/>
          </p:nvPicPr>
          <p:blipFill rotWithShape="1">
            <a:blip r:embed="rId3">
              <a:alphaModFix/>
            </a:blip>
            <a:srcRect/>
            <a:stretch/>
          </p:blipFill>
          <p:spPr>
            <a:xfrm>
              <a:off x="5334000" y="-37306"/>
              <a:ext cx="819150" cy="895350"/>
            </a:xfrm>
            <a:prstGeom prst="rect">
              <a:avLst/>
            </a:prstGeom>
            <a:noFill/>
            <a:ln>
              <a:noFill/>
            </a:ln>
          </p:spPr>
        </p:pic>
      </p:grpSp>
      <p:sp>
        <p:nvSpPr>
          <p:cNvPr id="35" name="Google Shape;35;p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4"/>
          <p:cNvSpPr txBox="1">
            <a:spLocks noGrp="1"/>
          </p:cNvSpPr>
          <p:nvPr>
            <p:ph type="body" idx="1"/>
          </p:nvPr>
        </p:nvSpPr>
        <p:spPr>
          <a:xfrm>
            <a:off x="609600" y="1425655"/>
            <a:ext cx="10302240" cy="571500"/>
          </a:xfrm>
          <a:prstGeom prst="rect">
            <a:avLst/>
          </a:prstGeom>
          <a:noFill/>
          <a:ln>
            <a:noFill/>
          </a:ln>
        </p:spPr>
        <p:txBody>
          <a:bodyPr spcFirstLastPara="1" wrap="square" lIns="91425" tIns="45700" rIns="91425" bIns="45700" anchor="t" anchorCtr="0">
            <a:normAutofit/>
          </a:bodyPr>
          <a:lstStyle>
            <a:lvl1pPr marL="457200" lvl="0" indent="-228600" algn="l">
              <a:lnSpc>
                <a:spcPct val="94000"/>
              </a:lnSpc>
              <a:spcBef>
                <a:spcPts val="1000"/>
              </a:spcBef>
              <a:spcAft>
                <a:spcPts val="0"/>
              </a:spcAft>
              <a:buClr>
                <a:schemeClr val="dk2"/>
              </a:buClr>
              <a:buSzPts val="2000"/>
              <a:buFont typeface="Arial"/>
              <a:buNone/>
              <a:defRPr sz="2000"/>
            </a:lvl1pPr>
            <a:lvl2pPr marL="914400" lvl="1" indent="-228600" algn="l">
              <a:lnSpc>
                <a:spcPct val="94000"/>
              </a:lnSpc>
              <a:spcBef>
                <a:spcPts val="500"/>
              </a:spcBef>
              <a:spcAft>
                <a:spcPts val="0"/>
              </a:spcAft>
              <a:buClr>
                <a:schemeClr val="dk2"/>
              </a:buClr>
              <a:buSzPts val="2000"/>
              <a:buNone/>
              <a:defRPr/>
            </a:lvl2pPr>
            <a:lvl3pPr marL="1371600" lvl="2" indent="-228600" algn="l">
              <a:lnSpc>
                <a:spcPct val="94000"/>
              </a:lnSpc>
              <a:spcBef>
                <a:spcPts val="500"/>
              </a:spcBef>
              <a:spcAft>
                <a:spcPts val="0"/>
              </a:spcAft>
              <a:buClr>
                <a:schemeClr val="dk2"/>
              </a:buClr>
              <a:buSzPts val="1800"/>
              <a:buNone/>
              <a:defRPr/>
            </a:lvl3pPr>
            <a:lvl4pPr marL="1828800" lvl="3" indent="-228600" algn="l">
              <a:lnSpc>
                <a:spcPct val="94000"/>
              </a:lnSpc>
              <a:spcBef>
                <a:spcPts val="500"/>
              </a:spcBef>
              <a:spcAft>
                <a:spcPts val="0"/>
              </a:spcAft>
              <a:buClr>
                <a:schemeClr val="dk2"/>
              </a:buClr>
              <a:buSzPts val="1800"/>
              <a:buNone/>
              <a:defRPr/>
            </a:lvl4pPr>
            <a:lvl5pPr marL="2286000" lvl="4" indent="-228600" algn="l">
              <a:lnSpc>
                <a:spcPct val="94000"/>
              </a:lnSpc>
              <a:spcBef>
                <a:spcPts val="500"/>
              </a:spcBef>
              <a:spcAft>
                <a:spcPts val="0"/>
              </a:spcAft>
              <a:buClr>
                <a:schemeClr val="dk2"/>
              </a:buClr>
              <a:buSzPts val="1600"/>
              <a:buNone/>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42" name="Google Shape;42;p5"/>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Libre Franklin"/>
                <a:ea typeface="Libre Franklin"/>
                <a:cs typeface="Libre Franklin"/>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5"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9" name="Google Shape;49;p6"/>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0" name="Google Shape;50;p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6" name="Google Shape;56;p7"/>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7" name="Google Shape;57;p7"/>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58" name="Google Shape;58;p7"/>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9" name="Google Shape;59;p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9"/>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Google Shape;72;p10"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75" name="Google Shape;75;p10"/>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6" name="Google Shape;76;p10"/>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0"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lt2"/>
              </a:buClr>
              <a:buSzPts val="4400"/>
              <a:buFont typeface="Libre Franklin"/>
              <a:buNone/>
              <a:defRPr sz="4400" b="0" i="0" u="none" strike="noStrike" cap="non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3" name="Google Shape;103;p1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lt2"/>
              </a:buClr>
              <a:buSzPts val="2000"/>
              <a:buFont typeface="Libre Franklin"/>
              <a:buChar char="■"/>
              <a:defRPr sz="2000" b="0" i="0" u="none" strike="noStrike" cap="none">
                <a:solidFill>
                  <a:schemeClr val="lt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lt2"/>
              </a:buClr>
              <a:buSzPts val="2000"/>
              <a:buFont typeface="Libre Franklin"/>
              <a:buChar char="–"/>
              <a:defRPr sz="2000" b="0" i="1" u="none" strike="noStrike" cap="none">
                <a:solidFill>
                  <a:schemeClr val="lt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lt2"/>
              </a:buClr>
              <a:buSzPts val="1800"/>
              <a:buFont typeface="Libre Franklin"/>
              <a:buChar char="■"/>
              <a:defRPr sz="1800" b="0" i="0" u="none" strike="noStrike" cap="none">
                <a:solidFill>
                  <a:schemeClr val="lt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lt2"/>
              </a:buClr>
              <a:buSzPts val="1800"/>
              <a:buFont typeface="Libre Franklin"/>
              <a:buChar char="–"/>
              <a:defRPr sz="1800" b="0" i="1" u="none" strike="noStrike" cap="none">
                <a:solidFill>
                  <a:schemeClr val="lt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lt2"/>
              </a:buClr>
              <a:buSzPts val="1600"/>
              <a:buFont typeface="Libre Franklin"/>
              <a:buChar char="■"/>
              <a:defRPr sz="1600" b="0" i="0" u="none" strike="noStrike" cap="none">
                <a:solidFill>
                  <a:schemeClr val="lt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lt2"/>
              </a:buClr>
              <a:buSzPts val="1600"/>
              <a:buFont typeface="Libre Franklin"/>
              <a:buChar char="–"/>
              <a:defRPr sz="1600" b="0" i="1" u="none" strike="noStrike" cap="none">
                <a:solidFill>
                  <a:schemeClr val="lt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lt2"/>
              </a:buClr>
              <a:buSzPts val="1400"/>
              <a:buFont typeface="Libre Franklin"/>
              <a:buChar char="–"/>
              <a:defRPr sz="1400" b="0" i="1" u="none" strike="noStrike" cap="none">
                <a:solidFill>
                  <a:schemeClr val="lt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9pPr>
          </a:lstStyle>
          <a:p>
            <a:endParaRPr/>
          </a:p>
        </p:txBody>
      </p:sp>
      <p:sp>
        <p:nvSpPr>
          <p:cNvPr id="104" name="Google Shape;104;p1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05" name="Google Shape;105;p1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06" name="Google Shape;106;p1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lt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lt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lt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lt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lt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lt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lt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14" title="Side bar"/>
          <p:cNvSpPr/>
          <p:nvPr/>
        </p:nvSpPr>
        <p:spPr>
          <a:xfrm>
            <a:off x="478095" y="376"/>
            <a:ext cx="2286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smartride-group4.atlassian.net/jira/software/projects/SMAR/boards/1"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023/A:1004928012320"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p:nvPr/>
        </p:nvSpPr>
        <p:spPr>
          <a:xfrm>
            <a:off x="693174" y="5206177"/>
            <a:ext cx="7412117" cy="1193069"/>
          </a:xfrm>
          <a:prstGeom prst="roundRect">
            <a:avLst>
              <a:gd name="adj" fmla="val 16667"/>
            </a:avLst>
          </a:prstGeom>
          <a:solidFill>
            <a:srgbClr val="242128"/>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19" name="Google Shape;119;p16"/>
          <p:cNvPicPr preferRelativeResize="0"/>
          <p:nvPr/>
        </p:nvPicPr>
        <p:blipFill rotWithShape="1">
          <a:blip r:embed="rId3">
            <a:alphaModFix/>
          </a:blip>
          <a:srcRect/>
          <a:stretch/>
        </p:blipFill>
        <p:spPr>
          <a:xfrm>
            <a:off x="5963237" y="226243"/>
            <a:ext cx="4284107" cy="2767349"/>
          </a:xfrm>
          <a:prstGeom prst="rect">
            <a:avLst/>
          </a:prstGeom>
          <a:noFill/>
          <a:ln>
            <a:noFill/>
          </a:ln>
        </p:spPr>
      </p:pic>
      <p:sp>
        <p:nvSpPr>
          <p:cNvPr id="120" name="Google Shape;120;p16"/>
          <p:cNvSpPr txBox="1"/>
          <p:nvPr/>
        </p:nvSpPr>
        <p:spPr>
          <a:xfrm>
            <a:off x="981353" y="5359776"/>
            <a:ext cx="6643916" cy="646290"/>
          </a:xfrm>
          <a:prstGeom prst="rect">
            <a:avLst/>
          </a:prstGeom>
          <a:solidFill>
            <a:srgbClr val="242128"/>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E4701E"/>
                </a:solidFill>
                <a:latin typeface="Arial"/>
                <a:ea typeface="Arial"/>
                <a:cs typeface="Arial"/>
                <a:sym typeface="Arial"/>
              </a:rPr>
              <a:t>Ride faster </a:t>
            </a:r>
            <a:r>
              <a:rPr lang="en-US" sz="3600" b="1" i="0" u="none" strike="noStrike" cap="none" dirty="0">
                <a:solidFill>
                  <a:schemeClr val="lt1"/>
                </a:solidFill>
                <a:latin typeface="Arial"/>
                <a:ea typeface="Arial"/>
                <a:cs typeface="Arial"/>
                <a:sym typeface="Arial"/>
              </a:rPr>
              <a:t>Ride smarter</a:t>
            </a:r>
            <a:endParaRPr sz="3600" dirty="0"/>
          </a:p>
        </p:txBody>
      </p:sp>
      <p:sp>
        <p:nvSpPr>
          <p:cNvPr id="121" name="Google Shape;121;p16"/>
          <p:cNvSpPr txBox="1"/>
          <p:nvPr/>
        </p:nvSpPr>
        <p:spPr>
          <a:xfrm>
            <a:off x="894475" y="63162"/>
            <a:ext cx="5411050" cy="549681"/>
          </a:xfrm>
          <a:prstGeom prst="rect">
            <a:avLst/>
          </a:prstGeom>
          <a:noFill/>
          <a:ln>
            <a:noFill/>
          </a:ln>
        </p:spPr>
        <p:txBody>
          <a:bodyPr spcFirstLastPara="1" wrap="square" lIns="109725" tIns="109725" rIns="109725" bIns="91425" anchor="b" anchorCtr="0">
            <a:normAutofit fontScale="62500" lnSpcReduction="20000"/>
          </a:bodyPr>
          <a:lstStyle/>
          <a:p>
            <a:pPr marL="0" marR="0" lvl="0" indent="0" algn="l" rtl="0">
              <a:lnSpc>
                <a:spcPct val="130000"/>
              </a:lnSpc>
              <a:spcBef>
                <a:spcPts val="0"/>
              </a:spcBef>
              <a:spcAft>
                <a:spcPts val="0"/>
              </a:spcAft>
              <a:buClr>
                <a:srgbClr val="3F3F3F"/>
              </a:buClr>
              <a:buSzPct val="100000"/>
              <a:buFont typeface="Libre Franklin"/>
              <a:buNone/>
            </a:pPr>
            <a:r>
              <a:rPr lang="en-US" sz="3200" b="1" i="0" u="none" strike="noStrike" cap="none">
                <a:solidFill>
                  <a:srgbClr val="3F3F3F"/>
                </a:solidFill>
                <a:latin typeface="Libre Franklin"/>
                <a:ea typeface="Libre Franklin"/>
                <a:cs typeface="Libre Franklin"/>
                <a:sym typeface="Libre Franklin"/>
              </a:rPr>
              <a:t>Group 4</a:t>
            </a:r>
            <a:endParaRPr/>
          </a:p>
        </p:txBody>
      </p:sp>
      <p:sp>
        <p:nvSpPr>
          <p:cNvPr id="122" name="Google Shape;122;p16"/>
          <p:cNvSpPr txBox="1"/>
          <p:nvPr/>
        </p:nvSpPr>
        <p:spPr>
          <a:xfrm>
            <a:off x="1293779" y="1388249"/>
            <a:ext cx="4698459" cy="2298534"/>
          </a:xfrm>
          <a:prstGeom prst="rect">
            <a:avLst/>
          </a:prstGeom>
          <a:noFill/>
          <a:ln>
            <a:noFill/>
          </a:ln>
        </p:spPr>
        <p:txBody>
          <a:bodyPr spcFirstLastPara="1" wrap="square" lIns="109725" tIns="109725" rIns="109725" bIns="91425" anchor="t" anchorCtr="0">
            <a:normAutofit/>
          </a:bodyPr>
          <a:lstStyle/>
          <a:p>
            <a:pPr marL="342900" marR="0" lvl="0" indent="-342900" algn="l" rtl="0">
              <a:lnSpc>
                <a:spcPct val="90000"/>
              </a:lnSpc>
              <a:spcBef>
                <a:spcPts val="0"/>
              </a:spcBef>
              <a:spcAft>
                <a:spcPts val="0"/>
              </a:spcAft>
              <a:buClr>
                <a:srgbClr val="000000"/>
              </a:buClr>
              <a:buSzPts val="1800"/>
              <a:buFont typeface="Libre Franklin"/>
              <a:buAutoNum type="arabicPeriod"/>
            </a:pPr>
            <a:r>
              <a:rPr lang="en-US" sz="1800" b="0" i="0" u="none" strike="noStrike" cap="none" dirty="0">
                <a:solidFill>
                  <a:srgbClr val="000000"/>
                </a:solidFill>
                <a:latin typeface="Calibri"/>
                <a:ea typeface="Calibri"/>
                <a:cs typeface="Calibri"/>
                <a:sym typeface="Calibri"/>
              </a:rPr>
              <a:t>Gurkirat Singh Saini - </a:t>
            </a:r>
            <a:r>
              <a:rPr lang="en-US" sz="1800" b="0" i="0" u="none" strike="noStrike" cap="none" dirty="0">
                <a:solidFill>
                  <a:srgbClr val="3F3F3F"/>
                </a:solidFill>
                <a:latin typeface="Calibri"/>
                <a:ea typeface="Calibri"/>
                <a:cs typeface="Calibri"/>
                <a:sym typeface="Calibri"/>
              </a:rPr>
              <a:t>200481510</a:t>
            </a:r>
            <a:endParaRPr sz="1800" b="0" i="0" u="none" strike="noStrike" cap="none" dirty="0">
              <a:solidFill>
                <a:srgbClr val="000000"/>
              </a:solidFill>
              <a:latin typeface="Calibri"/>
              <a:ea typeface="Calibri"/>
              <a:cs typeface="Calibri"/>
              <a:sym typeface="Calibri"/>
            </a:endParaRPr>
          </a:p>
          <a:p>
            <a:pPr marL="342900" marR="0" lvl="0" indent="-342900" algn="l" rtl="0">
              <a:lnSpc>
                <a:spcPct val="90000"/>
              </a:lnSpc>
              <a:spcBef>
                <a:spcPts val="1000"/>
              </a:spcBef>
              <a:spcAft>
                <a:spcPts val="0"/>
              </a:spcAft>
              <a:buClr>
                <a:srgbClr val="000000"/>
              </a:buClr>
              <a:buSzPts val="1800"/>
              <a:buFont typeface="Libre Franklin"/>
              <a:buAutoNum type="arabicPeriod"/>
            </a:pPr>
            <a:r>
              <a:rPr lang="en-US" sz="1800" b="0" i="0" u="none" strike="noStrike" cap="none" dirty="0">
                <a:solidFill>
                  <a:srgbClr val="000000"/>
                </a:solidFill>
                <a:latin typeface="Calibri"/>
                <a:ea typeface="Calibri"/>
                <a:cs typeface="Calibri"/>
                <a:sym typeface="Calibri"/>
              </a:rPr>
              <a:t>Rahman </a:t>
            </a:r>
            <a:r>
              <a:rPr lang="en-US" sz="1800" b="0" i="0" u="none" strike="noStrike" cap="none" dirty="0" err="1">
                <a:solidFill>
                  <a:srgbClr val="000000"/>
                </a:solidFill>
                <a:latin typeface="Calibri"/>
                <a:ea typeface="Calibri"/>
                <a:cs typeface="Calibri"/>
                <a:sym typeface="Calibri"/>
              </a:rPr>
              <a:t>Armaghan</a:t>
            </a:r>
            <a:r>
              <a:rPr lang="en-US" sz="1800" b="0" i="0" u="none" strike="noStrike" cap="none" dirty="0">
                <a:solidFill>
                  <a:srgbClr val="000000"/>
                </a:solidFill>
                <a:latin typeface="Calibri"/>
                <a:ea typeface="Calibri"/>
                <a:cs typeface="Calibri"/>
                <a:sym typeface="Calibri"/>
              </a:rPr>
              <a:t> - </a:t>
            </a:r>
            <a:r>
              <a:rPr lang="en-US" sz="1800" b="0" i="0" u="none" strike="noStrike" cap="none" dirty="0">
                <a:solidFill>
                  <a:srgbClr val="3F3F3F"/>
                </a:solidFill>
                <a:latin typeface="Calibri"/>
                <a:ea typeface="Calibri"/>
                <a:cs typeface="Calibri"/>
                <a:sym typeface="Calibri"/>
              </a:rPr>
              <a:t>200484628</a:t>
            </a:r>
            <a:endParaRPr dirty="0"/>
          </a:p>
          <a:p>
            <a:pPr marL="342900" marR="0" lvl="0" indent="-342900" algn="l" rtl="0">
              <a:lnSpc>
                <a:spcPct val="90000"/>
              </a:lnSpc>
              <a:spcBef>
                <a:spcPts val="1000"/>
              </a:spcBef>
              <a:spcAft>
                <a:spcPts val="0"/>
              </a:spcAft>
              <a:buClr>
                <a:srgbClr val="000000"/>
              </a:buClr>
              <a:buSzPts val="1800"/>
              <a:buFont typeface="Libre Franklin"/>
              <a:buAutoNum type="arabicPeriod"/>
            </a:pPr>
            <a:r>
              <a:rPr lang="en-US" sz="1800" b="0" i="0" u="none" strike="noStrike" cap="none" dirty="0">
                <a:solidFill>
                  <a:srgbClr val="000000"/>
                </a:solidFill>
                <a:latin typeface="Calibri"/>
                <a:ea typeface="Calibri"/>
                <a:cs typeface="Calibri"/>
                <a:sym typeface="Calibri"/>
              </a:rPr>
              <a:t>Sanket Borkar - </a:t>
            </a:r>
            <a:r>
              <a:rPr lang="en-US" sz="1800" b="0" i="0" u="none" strike="noStrike" cap="none" dirty="0">
                <a:solidFill>
                  <a:srgbClr val="3F3F3F"/>
                </a:solidFill>
                <a:latin typeface="Calibri" panose="020F0502020204030204" pitchFamily="34" charset="0"/>
                <a:ea typeface="Quattrocento Sans"/>
                <a:cs typeface="Calibri" panose="020F0502020204030204" pitchFamily="34" charset="0"/>
                <a:sym typeface="Quattrocento Sans"/>
              </a:rPr>
              <a:t>200487463</a:t>
            </a:r>
            <a:endParaRPr sz="1800" b="0" i="0" u="none" strike="noStrike" cap="none" dirty="0">
              <a:solidFill>
                <a:srgbClr val="3F3F3F"/>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90000"/>
              </a:lnSpc>
              <a:spcBef>
                <a:spcPts val="1000"/>
              </a:spcBef>
              <a:spcAft>
                <a:spcPts val="0"/>
              </a:spcAft>
              <a:buClr>
                <a:srgbClr val="000000"/>
              </a:buClr>
              <a:buSzPts val="1800"/>
              <a:buFont typeface="Libre Franklin"/>
              <a:buAutoNum type="arabicPeriod"/>
            </a:pPr>
            <a:r>
              <a:rPr lang="en-US" sz="1800" b="0" i="0" u="none" strike="noStrike" cap="none" dirty="0">
                <a:solidFill>
                  <a:srgbClr val="000000"/>
                </a:solidFill>
                <a:latin typeface="Calibri"/>
                <a:ea typeface="Calibri"/>
                <a:cs typeface="Calibri"/>
                <a:sym typeface="Calibri"/>
              </a:rPr>
              <a:t>Jeegniben Patel - </a:t>
            </a:r>
            <a:r>
              <a:rPr lang="en-US" sz="1800" b="0" i="0" u="none" strike="noStrike" cap="none" dirty="0">
                <a:solidFill>
                  <a:srgbClr val="3F3F3F"/>
                </a:solidFill>
                <a:latin typeface="Calibri"/>
                <a:ea typeface="Calibri"/>
                <a:cs typeface="Calibri"/>
                <a:sym typeface="Calibri"/>
              </a:rPr>
              <a:t>200494051</a:t>
            </a:r>
            <a:endParaRPr dirty="0"/>
          </a:p>
          <a:p>
            <a:pPr marL="342900" marR="0" lvl="0" indent="-342900" algn="l" rtl="0">
              <a:lnSpc>
                <a:spcPct val="90000"/>
              </a:lnSpc>
              <a:spcBef>
                <a:spcPts val="1000"/>
              </a:spcBef>
              <a:spcAft>
                <a:spcPts val="0"/>
              </a:spcAft>
              <a:buClr>
                <a:srgbClr val="000000"/>
              </a:buClr>
              <a:buSzPts val="1800"/>
              <a:buFont typeface="Libre Franklin"/>
              <a:buAutoNum type="arabicPeriod"/>
            </a:pPr>
            <a:r>
              <a:rPr lang="en-US" sz="1800" b="0" i="0" u="none" strike="noStrike" cap="none" dirty="0">
                <a:solidFill>
                  <a:srgbClr val="000000"/>
                </a:solidFill>
                <a:latin typeface="Calibri"/>
                <a:ea typeface="Calibri"/>
                <a:cs typeface="Calibri"/>
                <a:sym typeface="Calibri"/>
              </a:rPr>
              <a:t>Anjani Sonavane – 200481194</a:t>
            </a:r>
            <a:endParaRPr sz="3200" b="1" i="0" u="none" strike="noStrike" cap="none" dirty="0">
              <a:solidFill>
                <a:srgbClr val="3F3F3F"/>
              </a:solidFill>
              <a:latin typeface="Libre Franklin"/>
              <a:ea typeface="Libre Franklin"/>
              <a:cs typeface="Libre Franklin"/>
              <a:sym typeface="Libre Franklin"/>
            </a:endParaRPr>
          </a:p>
        </p:txBody>
      </p:sp>
      <p:sp>
        <p:nvSpPr>
          <p:cNvPr id="123" name="Google Shape;123;p16"/>
          <p:cNvSpPr txBox="1"/>
          <p:nvPr/>
        </p:nvSpPr>
        <p:spPr>
          <a:xfrm>
            <a:off x="1293779" y="4171411"/>
            <a:ext cx="5411050" cy="768707"/>
          </a:xfrm>
          <a:prstGeom prst="rect">
            <a:avLst/>
          </a:prstGeom>
          <a:noFill/>
          <a:ln>
            <a:noFill/>
          </a:ln>
        </p:spPr>
        <p:txBody>
          <a:bodyPr spcFirstLastPara="1" wrap="square" lIns="109725" tIns="109725" rIns="109725" bIns="91425" anchor="b" anchorCtr="0">
            <a:normAutofit fontScale="47500" lnSpcReduction="20000"/>
          </a:bodyPr>
          <a:lstStyle/>
          <a:p>
            <a:pPr marL="0" marR="0" lvl="0" indent="0" algn="l" rtl="0">
              <a:lnSpc>
                <a:spcPct val="130000"/>
              </a:lnSpc>
              <a:spcBef>
                <a:spcPts val="0"/>
              </a:spcBef>
              <a:spcAft>
                <a:spcPts val="0"/>
              </a:spcAft>
              <a:buClr>
                <a:srgbClr val="3F3F3F"/>
              </a:buClr>
              <a:buSzPct val="100000"/>
              <a:buFont typeface="Libre Franklin"/>
              <a:buNone/>
            </a:pPr>
            <a:r>
              <a:rPr lang="en-US" sz="3200" b="1" i="0" u="none" strike="noStrike" cap="none">
                <a:solidFill>
                  <a:srgbClr val="3F3F3F"/>
                </a:solidFill>
                <a:latin typeface="Libre Franklin"/>
                <a:ea typeface="Libre Franklin"/>
                <a:cs typeface="Libre Franklin"/>
                <a:sym typeface="Libre Franklin"/>
              </a:rPr>
              <a:t>Professor</a:t>
            </a:r>
            <a:endParaRPr/>
          </a:p>
          <a:p>
            <a:pPr marL="0" marR="0" lvl="0" indent="0" algn="l" rtl="0">
              <a:lnSpc>
                <a:spcPct val="130000"/>
              </a:lnSpc>
              <a:spcBef>
                <a:spcPts val="0"/>
              </a:spcBef>
              <a:spcAft>
                <a:spcPts val="0"/>
              </a:spcAft>
              <a:buClr>
                <a:srgbClr val="000000"/>
              </a:buClr>
              <a:buSzPct val="100000"/>
              <a:buFont typeface="Calibri"/>
              <a:buNone/>
            </a:pPr>
            <a:r>
              <a:rPr lang="en-US" sz="3800" b="0" i="0" u="none" strike="noStrike" cap="none">
                <a:solidFill>
                  <a:srgbClr val="000000"/>
                </a:solidFill>
                <a:latin typeface="Calibri"/>
                <a:ea typeface="Calibri"/>
                <a:cs typeface="Calibri"/>
                <a:sym typeface="Calibri"/>
              </a:rPr>
              <a:t>Tareq Salim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700"/>
                                        <p:tgtEl>
                                          <p:spTgt spid="121"/>
                                        </p:tgtEl>
                                      </p:cBhvr>
                                    </p:animEffect>
                                  </p:childTnLst>
                                </p:cTn>
                              </p:par>
                              <p:par>
                                <p:cTn id="8" presetID="10" presetClass="entr" presetSubtype="0" fill="hold" nodeType="withEffect">
                                  <p:stCondLst>
                                    <p:cond delay="100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7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9"/>
        <p:cNvGrpSpPr/>
        <p:nvPr/>
      </p:nvGrpSpPr>
      <p:grpSpPr>
        <a:xfrm>
          <a:off x="0" y="0"/>
          <a:ext cx="0" cy="0"/>
          <a:chOff x="0" y="0"/>
          <a:chExt cx="0" cy="0"/>
        </a:xfrm>
      </p:grpSpPr>
      <p:sp>
        <p:nvSpPr>
          <p:cNvPr id="201" name="Google Shape;201;p27"/>
          <p:cNvSpPr txBox="1">
            <a:spLocks noGrp="1"/>
          </p:cNvSpPr>
          <p:nvPr>
            <p:ph type="body" idx="1"/>
          </p:nvPr>
        </p:nvSpPr>
        <p:spPr>
          <a:xfrm>
            <a:off x="1117077" y="183822"/>
            <a:ext cx="9601200" cy="2766768"/>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sz="2800" dirty="0">
                <a:latin typeface="Calibri"/>
                <a:cs typeface="Calibri"/>
                <a:sym typeface="Arial"/>
              </a:rPr>
              <a:t>K-means clustering is a type of unsupervised learning, which is used when you have unlabeled data (i.e., data without defined categories or groups). The goal of this algorithm is to find groups in the data, with the number of groups represented by the variable K. </a:t>
            </a:r>
            <a:endParaRPr sz="2800" dirty="0">
              <a:latin typeface="Calibri"/>
              <a:cs typeface="Calibri"/>
              <a:sym typeface="Arial"/>
            </a:endParaRPr>
          </a:p>
          <a:p>
            <a:pPr marL="0" lvl="0" indent="0" algn="l" rtl="0">
              <a:spcBef>
                <a:spcPts val="1000"/>
              </a:spcBef>
              <a:spcAft>
                <a:spcPts val="200"/>
              </a:spcAft>
              <a:buNone/>
            </a:pPr>
            <a:r>
              <a:rPr lang="en-US" sz="2800" dirty="0">
                <a:latin typeface="Calibri"/>
                <a:cs typeface="Calibri"/>
                <a:sym typeface="Arial"/>
              </a:rPr>
              <a:t>This was perfect for our uncategorized data.</a:t>
            </a:r>
            <a:endParaRPr sz="2800" dirty="0">
              <a:latin typeface="Calibri"/>
              <a:cs typeface="Calibri"/>
              <a:sym typeface="Arial"/>
            </a:endParaRPr>
          </a:p>
        </p:txBody>
      </p:sp>
      <p:sp>
        <p:nvSpPr>
          <p:cNvPr id="4" name="Google Shape;207;p28">
            <a:extLst>
              <a:ext uri="{FF2B5EF4-FFF2-40B4-BE49-F238E27FC236}">
                <a16:creationId xmlns:a16="http://schemas.microsoft.com/office/drawing/2014/main" id="{1045F02F-3727-44D2-A774-02E216D2AEEF}"/>
              </a:ext>
            </a:extLst>
          </p:cNvPr>
          <p:cNvSpPr txBox="1">
            <a:spLocks noGrp="1"/>
          </p:cNvSpPr>
          <p:nvPr>
            <p:ph type="title"/>
          </p:nvPr>
        </p:nvSpPr>
        <p:spPr>
          <a:xfrm>
            <a:off x="1117077" y="2950590"/>
            <a:ext cx="9601200" cy="1485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Our User attributes that will be used for the Clustering</a:t>
            </a:r>
            <a:endParaRPr dirty="0"/>
          </a:p>
        </p:txBody>
      </p:sp>
      <p:pic>
        <p:nvPicPr>
          <p:cNvPr id="5" name="Google Shape;209;p28">
            <a:extLst>
              <a:ext uri="{FF2B5EF4-FFF2-40B4-BE49-F238E27FC236}">
                <a16:creationId xmlns:a16="http://schemas.microsoft.com/office/drawing/2014/main" id="{1C69A72B-B247-4489-A3BC-0CFB6AB3A16A}"/>
              </a:ext>
            </a:extLst>
          </p:cNvPr>
          <p:cNvPicPr preferRelativeResize="0"/>
          <p:nvPr/>
        </p:nvPicPr>
        <p:blipFill>
          <a:blip r:embed="rId4">
            <a:alphaModFix/>
          </a:blip>
          <a:stretch>
            <a:fillRect/>
          </a:stretch>
        </p:blipFill>
        <p:spPr>
          <a:xfrm>
            <a:off x="1636877" y="4879158"/>
            <a:ext cx="8561600" cy="838200"/>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t>PCA variance and Number of  Principal components until overfitting:</a:t>
            </a:r>
            <a:endParaRPr/>
          </a:p>
        </p:txBody>
      </p:sp>
      <p:sp>
        <p:nvSpPr>
          <p:cNvPr id="216" name="Google Shape;216;p29"/>
          <p:cNvSpPr txBox="1">
            <a:spLocks noGrp="1"/>
          </p:cNvSpPr>
          <p:nvPr>
            <p:ph type="body" idx="1"/>
          </p:nvPr>
        </p:nvSpPr>
        <p:spPr>
          <a:xfrm>
            <a:off x="1371600" y="2286000"/>
            <a:ext cx="6384300" cy="3581400"/>
          </a:xfrm>
          <a:prstGeom prst="rect">
            <a:avLst/>
          </a:prstGeom>
        </p:spPr>
        <p:txBody>
          <a:bodyPr spcFirstLastPara="1" wrap="square" lIns="91425" tIns="45700" rIns="91425" bIns="45700" anchor="t" anchorCtr="0">
            <a:normAutofit/>
          </a:bodyPr>
          <a:lstStyle/>
          <a:p>
            <a:pPr marL="0" lvl="0" indent="0" algn="l" rtl="0">
              <a:spcBef>
                <a:spcPts val="1000"/>
              </a:spcBef>
              <a:spcAft>
                <a:spcPts val="200"/>
              </a:spcAft>
              <a:buNone/>
            </a:pPr>
            <a:endParaRPr/>
          </a:p>
        </p:txBody>
      </p:sp>
      <p:pic>
        <p:nvPicPr>
          <p:cNvPr id="217" name="Google Shape;217;p29"/>
          <p:cNvPicPr preferRelativeResize="0"/>
          <p:nvPr/>
        </p:nvPicPr>
        <p:blipFill>
          <a:blip r:embed="rId3">
            <a:alphaModFix/>
          </a:blip>
          <a:stretch>
            <a:fillRect/>
          </a:stretch>
        </p:blipFill>
        <p:spPr>
          <a:xfrm>
            <a:off x="1371595" y="2285995"/>
            <a:ext cx="6384424" cy="3672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1371600" y="685800"/>
            <a:ext cx="9601200" cy="1485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Elbow Chart for our model:</a:t>
            </a:r>
            <a:endParaRPr/>
          </a:p>
        </p:txBody>
      </p:sp>
      <p:sp>
        <p:nvSpPr>
          <p:cNvPr id="224" name="Google Shape;224;p30"/>
          <p:cNvSpPr txBox="1">
            <a:spLocks noGrp="1"/>
          </p:cNvSpPr>
          <p:nvPr>
            <p:ph type="body" idx="1"/>
          </p:nvPr>
        </p:nvSpPr>
        <p:spPr>
          <a:xfrm>
            <a:off x="1371600" y="2286001"/>
            <a:ext cx="10014600" cy="3496500"/>
          </a:xfrm>
          <a:prstGeom prst="rect">
            <a:avLst/>
          </a:prstGeom>
        </p:spPr>
        <p:txBody>
          <a:bodyPr spcFirstLastPara="1" wrap="square" lIns="91425" tIns="45700" rIns="91425" bIns="45700" anchor="t" anchorCtr="0">
            <a:normAutofit/>
          </a:bodyPr>
          <a:lstStyle/>
          <a:p>
            <a:pPr marL="0" lvl="0" indent="0" algn="l" rtl="0">
              <a:spcBef>
                <a:spcPts val="1000"/>
              </a:spcBef>
              <a:spcAft>
                <a:spcPts val="200"/>
              </a:spcAft>
              <a:buNone/>
            </a:pPr>
            <a:endParaRPr/>
          </a:p>
        </p:txBody>
      </p:sp>
      <p:pic>
        <p:nvPicPr>
          <p:cNvPr id="225" name="Google Shape;225;p30"/>
          <p:cNvPicPr preferRelativeResize="0"/>
          <p:nvPr/>
        </p:nvPicPr>
        <p:blipFill>
          <a:blip r:embed="rId3">
            <a:alphaModFix/>
          </a:blip>
          <a:stretch>
            <a:fillRect/>
          </a:stretch>
        </p:blipFill>
        <p:spPr>
          <a:xfrm>
            <a:off x="1371600" y="2286000"/>
            <a:ext cx="8264850" cy="3926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1371600" y="247650"/>
            <a:ext cx="9601200" cy="1485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Final user clusters based on their attributes:</a:t>
            </a:r>
            <a:endParaRPr dirty="0"/>
          </a:p>
        </p:txBody>
      </p:sp>
      <p:pic>
        <p:nvPicPr>
          <p:cNvPr id="233" name="Google Shape;233;p31"/>
          <p:cNvPicPr preferRelativeResize="0"/>
          <p:nvPr/>
        </p:nvPicPr>
        <p:blipFill>
          <a:blip r:embed="rId3">
            <a:alphaModFix/>
          </a:blip>
          <a:stretch>
            <a:fillRect/>
          </a:stretch>
        </p:blipFill>
        <p:spPr>
          <a:xfrm>
            <a:off x="1371600" y="1733550"/>
            <a:ext cx="4887225" cy="3677525"/>
          </a:xfrm>
          <a:prstGeom prst="rect">
            <a:avLst/>
          </a:prstGeom>
          <a:noFill/>
          <a:ln>
            <a:noFill/>
          </a:ln>
        </p:spPr>
      </p:pic>
      <p:sp>
        <p:nvSpPr>
          <p:cNvPr id="6" name="TextBox 5">
            <a:extLst>
              <a:ext uri="{FF2B5EF4-FFF2-40B4-BE49-F238E27FC236}">
                <a16:creationId xmlns:a16="http://schemas.microsoft.com/office/drawing/2014/main" id="{D7083982-1564-40B6-B672-7F3DAE90484D}"/>
              </a:ext>
            </a:extLst>
          </p:cNvPr>
          <p:cNvSpPr txBox="1"/>
          <p:nvPr/>
        </p:nvSpPr>
        <p:spPr>
          <a:xfrm>
            <a:off x="1371600" y="5696646"/>
            <a:ext cx="9601200" cy="1200329"/>
          </a:xfrm>
          <a:prstGeom prst="rect">
            <a:avLst/>
          </a:prstGeom>
          <a:noFill/>
        </p:spPr>
        <p:txBody>
          <a:bodyPr wrap="square">
            <a:spAutoFit/>
          </a:bodyPr>
          <a:lstStyle/>
          <a:p>
            <a:pPr marL="0" lvl="0" indent="0" algn="l" rtl="0">
              <a:spcBef>
                <a:spcPts val="1000"/>
              </a:spcBef>
              <a:spcAft>
                <a:spcPts val="200"/>
              </a:spcAft>
              <a:buNone/>
            </a:pPr>
            <a:r>
              <a:rPr lang="en-US" sz="2400" dirty="0">
                <a:solidFill>
                  <a:srgbClr val="24292F"/>
                </a:solidFill>
                <a:latin typeface="Calibri"/>
                <a:cs typeface="Calibri"/>
              </a:rPr>
              <a:t>Now whenever a new user will be pushed through the model, it will be sent to one of the 7 clusters and then matched with the drivers from within that cluster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3" descr="Google Maps Platform API from CLOUDFRESH"/>
          <p:cNvPicPr preferRelativeResize="0"/>
          <p:nvPr/>
        </p:nvPicPr>
        <p:blipFill rotWithShape="1">
          <a:blip r:embed="rId3">
            <a:alphaModFix/>
          </a:blip>
          <a:srcRect l="3484" r="14524"/>
          <a:stretch/>
        </p:blipFill>
        <p:spPr>
          <a:xfrm>
            <a:off x="9846526" y="291112"/>
            <a:ext cx="2345473" cy="1838990"/>
          </a:xfrm>
          <a:prstGeom prst="rect">
            <a:avLst/>
          </a:prstGeom>
          <a:noFill/>
          <a:ln>
            <a:noFill/>
          </a:ln>
        </p:spPr>
      </p:pic>
      <p:sp>
        <p:nvSpPr>
          <p:cNvPr id="174" name="Google Shape;174;p23"/>
          <p:cNvSpPr txBox="1"/>
          <p:nvPr/>
        </p:nvSpPr>
        <p:spPr>
          <a:xfrm>
            <a:off x="1666560" y="14752"/>
            <a:ext cx="868679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Libre Franklin"/>
                <a:ea typeface="Libre Franklin"/>
                <a:cs typeface="Libre Franklin"/>
                <a:sym typeface="Libre Franklin"/>
              </a:rPr>
              <a:t>Utilized Data, Tools, Technology, and Techniques</a:t>
            </a:r>
            <a:endParaRPr sz="2800" b="1" i="0" u="none" strike="noStrike" cap="none">
              <a:solidFill>
                <a:schemeClr val="dk1"/>
              </a:solidFill>
              <a:latin typeface="Libre Franklin"/>
              <a:ea typeface="Libre Franklin"/>
              <a:cs typeface="Libre Franklin"/>
              <a:sym typeface="Libre Franklin"/>
            </a:endParaRPr>
          </a:p>
        </p:txBody>
      </p:sp>
      <p:sp>
        <p:nvSpPr>
          <p:cNvPr id="175" name="Google Shape;175;p23"/>
          <p:cNvSpPr txBox="1"/>
          <p:nvPr/>
        </p:nvSpPr>
        <p:spPr>
          <a:xfrm>
            <a:off x="811160" y="663984"/>
            <a:ext cx="11000626" cy="6001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We have invented and developed “Smart Ride” software with the Django framework using Google Maps API in PyCharm.</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i="0" dirty="0">
                <a:solidFill>
                  <a:srgbClr val="24292F"/>
                </a:solidFill>
                <a:latin typeface="Calibri"/>
                <a:ea typeface="Calibri"/>
                <a:cs typeface="Calibri"/>
                <a:sym typeface="Calibri"/>
              </a:rPr>
              <a:t>Django Framework</a:t>
            </a:r>
            <a:endParaRPr dirty="0"/>
          </a:p>
          <a:p>
            <a:pPr marL="0" marR="0" lvl="0" indent="0" algn="l" rtl="0">
              <a:spcBef>
                <a:spcPts val="0"/>
              </a:spcBef>
              <a:spcAft>
                <a:spcPts val="0"/>
              </a:spcAft>
              <a:buNone/>
            </a:pPr>
            <a:r>
              <a:rPr lang="en-US" sz="2400" b="0" i="0" dirty="0">
                <a:solidFill>
                  <a:srgbClr val="24292F"/>
                </a:solidFill>
                <a:latin typeface="Calibri"/>
                <a:ea typeface="Calibri"/>
                <a:cs typeface="Calibri"/>
                <a:sym typeface="Calibri"/>
              </a:rPr>
              <a:t>Django is a Python-based free and open-source web framework, which follows the model-template-view architectural pattern.</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i="0" dirty="0">
                <a:solidFill>
                  <a:srgbClr val="24292F"/>
                </a:solidFill>
                <a:latin typeface="Calibri"/>
                <a:ea typeface="Calibri"/>
                <a:cs typeface="Calibri"/>
                <a:sym typeface="Calibri"/>
              </a:rPr>
              <a:t>Google APIs added</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Calibri"/>
                <a:ea typeface="Calibri"/>
                <a:cs typeface="Calibri"/>
                <a:sym typeface="Calibri"/>
              </a:rPr>
              <a:t>Directions API</a:t>
            </a:r>
            <a:r>
              <a:rPr lang="en-US" sz="2400" b="0" i="0" dirty="0">
                <a:solidFill>
                  <a:srgbClr val="24292F"/>
                </a:solidFill>
                <a:latin typeface="Calibri"/>
                <a:ea typeface="Calibri"/>
                <a:cs typeface="Calibri"/>
                <a:sym typeface="Calibri"/>
              </a:rPr>
              <a:t> - It is used to display route between two points. Route similarity is inferred based on this to broadcast ride request to specific drivers.</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Calibri"/>
                <a:ea typeface="Calibri"/>
                <a:cs typeface="Calibri"/>
                <a:sym typeface="Calibri"/>
              </a:rPr>
              <a:t>Distance Matrix API</a:t>
            </a:r>
            <a:r>
              <a:rPr lang="en-US" sz="2400" b="0" i="0" dirty="0">
                <a:solidFill>
                  <a:srgbClr val="24292F"/>
                </a:solidFill>
                <a:latin typeface="Calibri"/>
                <a:ea typeface="Calibri"/>
                <a:cs typeface="Calibri"/>
                <a:sym typeface="Calibri"/>
              </a:rPr>
              <a:t> - It is used to get distance between two points. This is used to decide fare of ride.</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Calibri"/>
                <a:ea typeface="Calibri"/>
                <a:cs typeface="Calibri"/>
                <a:sym typeface="Calibri"/>
              </a:rPr>
              <a:t>Geocoding API</a:t>
            </a:r>
            <a:r>
              <a:rPr lang="en-US" sz="2400" b="0" i="0" dirty="0">
                <a:solidFill>
                  <a:srgbClr val="24292F"/>
                </a:solidFill>
                <a:latin typeface="Calibri"/>
                <a:ea typeface="Calibri"/>
                <a:cs typeface="Calibri"/>
                <a:sym typeface="Calibri"/>
              </a:rPr>
              <a:t> - It is used to convert a place name(For e.g.: Central Park, New York) to its corresponding coordinates(latitude and longitude).</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Calibri"/>
                <a:ea typeface="Calibri"/>
                <a:cs typeface="Calibri"/>
                <a:sym typeface="Calibri"/>
              </a:rPr>
              <a:t>Maps JavaScript API</a:t>
            </a:r>
            <a:r>
              <a:rPr lang="en-US" sz="2400" b="0" i="0" dirty="0">
                <a:solidFill>
                  <a:srgbClr val="24292F"/>
                </a:solidFill>
                <a:latin typeface="Calibri"/>
                <a:ea typeface="Calibri"/>
                <a:cs typeface="Calibri"/>
                <a:sym typeface="Calibri"/>
              </a:rPr>
              <a:t> - The API is used to make calls to different APIs using JavaScript.</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Calibri"/>
                <a:ea typeface="Calibri"/>
                <a:cs typeface="Calibri"/>
                <a:sym typeface="Calibri"/>
              </a:rPr>
              <a:t>Places API</a:t>
            </a:r>
            <a:r>
              <a:rPr lang="en-US" sz="2400" b="0" i="0" dirty="0">
                <a:solidFill>
                  <a:srgbClr val="24292F"/>
                </a:solidFill>
                <a:latin typeface="Calibri"/>
                <a:ea typeface="Calibri"/>
                <a:cs typeface="Calibri"/>
                <a:sym typeface="Calibri"/>
              </a:rPr>
              <a:t> - The API is used to get suggestions of places when user types a string.</a:t>
            </a:r>
            <a:endParaRPr sz="2400"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p:nvPr/>
        </p:nvSpPr>
        <p:spPr>
          <a:xfrm>
            <a:off x="726319" y="0"/>
            <a:ext cx="11000626" cy="63709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dirty="0">
                <a:solidFill>
                  <a:srgbClr val="24292F"/>
                </a:solidFill>
                <a:latin typeface="Arial"/>
                <a:ea typeface="Arial"/>
                <a:cs typeface="Arial"/>
                <a:sym typeface="Arial"/>
              </a:rPr>
              <a:t>Bootstrap</a:t>
            </a:r>
            <a:endParaRPr dirty="0"/>
          </a:p>
          <a:p>
            <a:pPr marL="0" marR="0" lvl="0" indent="0" algn="l" rtl="0">
              <a:spcBef>
                <a:spcPts val="0"/>
              </a:spcBef>
              <a:spcAft>
                <a:spcPts val="0"/>
              </a:spcAft>
              <a:buNone/>
            </a:pPr>
            <a:r>
              <a:rPr lang="en-US" sz="2400" b="0" i="0" dirty="0">
                <a:solidFill>
                  <a:srgbClr val="24292F"/>
                </a:solidFill>
                <a:latin typeface="Arial"/>
                <a:ea typeface="Arial"/>
                <a:cs typeface="Arial"/>
                <a:sym typeface="Arial"/>
              </a:rPr>
              <a:t>Bootstrap is a free and open-source CSS framework directed at responsive, mobile-first front-end web development. It contains CSS- and JavaScript-based design templates for typography, forms, buttons, navigation, and other interface components.</a:t>
            </a:r>
            <a:endParaRPr dirty="0"/>
          </a:p>
          <a:p>
            <a:pPr marL="0" marR="0" lvl="0" indent="0" algn="l" rtl="0">
              <a:spcBef>
                <a:spcPts val="0"/>
              </a:spcBef>
              <a:spcAft>
                <a:spcPts val="0"/>
              </a:spcAft>
              <a:buNone/>
            </a:pPr>
            <a:endParaRPr lang="en-US" sz="2400" b="0" i="0" dirty="0">
              <a:solidFill>
                <a:srgbClr val="24292F"/>
              </a:solidFill>
              <a:latin typeface="Arial"/>
              <a:ea typeface="Arial"/>
              <a:cs typeface="Arial"/>
              <a:sym typeface="Arial"/>
            </a:endParaRPr>
          </a:p>
          <a:p>
            <a:pPr marL="0" marR="0" lvl="0" indent="0" algn="l" rtl="0">
              <a:spcBef>
                <a:spcPts val="0"/>
              </a:spcBef>
              <a:spcAft>
                <a:spcPts val="0"/>
              </a:spcAft>
              <a:buNone/>
            </a:pPr>
            <a:r>
              <a:rPr lang="en-IN" sz="2400" b="1" dirty="0">
                <a:solidFill>
                  <a:srgbClr val="24292F"/>
                </a:solidFill>
              </a:rPr>
              <a:t>Jira</a:t>
            </a:r>
          </a:p>
          <a:p>
            <a:pPr marL="0" marR="0" lvl="0" indent="0" algn="l" rtl="0">
              <a:spcBef>
                <a:spcPts val="0"/>
              </a:spcBef>
              <a:spcAft>
                <a:spcPts val="0"/>
              </a:spcAft>
              <a:buNone/>
            </a:pPr>
            <a:r>
              <a:rPr lang="en-IN" sz="2400" dirty="0">
                <a:solidFill>
                  <a:srgbClr val="24292F"/>
                </a:solidFill>
              </a:rPr>
              <a:t>We have used Jira for Project Management. Initially we created a road map and divided the task in stories and assigned each stories to every team member for tracking purpose. Added the screenshots and comments also, wherever required.</a:t>
            </a:r>
          </a:p>
          <a:p>
            <a:pPr marL="0" marR="0" lvl="0" indent="0" algn="l" rtl="0">
              <a:spcBef>
                <a:spcPts val="0"/>
              </a:spcBef>
              <a:spcAft>
                <a:spcPts val="0"/>
              </a:spcAft>
              <a:buNone/>
            </a:pPr>
            <a:endParaRPr lang="en-US" sz="2400" dirty="0">
              <a:solidFill>
                <a:srgbClr val="24292F"/>
              </a:solidFill>
              <a:latin typeface="Arial"/>
              <a:ea typeface="Arial"/>
              <a:cs typeface="Arial"/>
              <a:sym typeface="Arial"/>
            </a:endParaRPr>
          </a:p>
          <a:p>
            <a:pPr marL="0" marR="0" lvl="0" indent="0" algn="l" rtl="0">
              <a:spcBef>
                <a:spcPts val="0"/>
              </a:spcBef>
              <a:spcAft>
                <a:spcPts val="0"/>
              </a:spcAft>
              <a:buNone/>
            </a:pPr>
            <a:r>
              <a:rPr lang="en-US" sz="2400" b="1" dirty="0">
                <a:solidFill>
                  <a:srgbClr val="24292F"/>
                </a:solidFill>
              </a:rPr>
              <a:t>IBM Watson Assistance</a:t>
            </a:r>
          </a:p>
          <a:p>
            <a:pPr marL="0" marR="0" lvl="0" indent="0" algn="l" rtl="0">
              <a:spcBef>
                <a:spcPts val="0"/>
              </a:spcBef>
              <a:spcAft>
                <a:spcPts val="0"/>
              </a:spcAft>
              <a:buNone/>
            </a:pPr>
            <a:r>
              <a:rPr lang="en-US" sz="2400" dirty="0">
                <a:solidFill>
                  <a:srgbClr val="24292F"/>
                </a:solidFill>
              </a:rPr>
              <a:t>IBM Watson Assistant is an Artificial Intelligence service in IBM Cloud that lets us build, train and deploy Chabot over the cloud. It is cost effective and smarter solution for small and large enterprises. </a:t>
            </a:r>
            <a:endParaRPr lang="en-US" sz="2400" dirty="0">
              <a:solidFill>
                <a:srgbClr val="24292F"/>
              </a:solidFill>
              <a:latin typeface="Arial"/>
              <a:ea typeface="Arial"/>
              <a:cs typeface="Arial"/>
              <a:sym typeface="Arial"/>
            </a:endParaRPr>
          </a:p>
          <a:p>
            <a:pPr marL="0" marR="0" lvl="0" indent="0" algn="l" rtl="0">
              <a:spcBef>
                <a:spcPts val="0"/>
              </a:spcBef>
              <a:spcAft>
                <a:spcPts val="0"/>
              </a:spcAft>
              <a:buNone/>
            </a:pPr>
            <a:endParaRPr sz="2400" b="0" i="0" dirty="0">
              <a:solidFill>
                <a:srgbClr val="24292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p:nvPr/>
        </p:nvSpPr>
        <p:spPr>
          <a:xfrm>
            <a:off x="764026" y="150829"/>
            <a:ext cx="11000626" cy="51090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dirty="0">
                <a:solidFill>
                  <a:srgbClr val="24292F"/>
                </a:solidFill>
                <a:latin typeface="Arial"/>
                <a:ea typeface="Arial"/>
                <a:cs typeface="Arial"/>
                <a:sym typeface="Arial"/>
              </a:rPr>
              <a:t>Python Google Maps API</a:t>
            </a:r>
            <a:endParaRPr lang="en-US" sz="2400" dirty="0"/>
          </a:p>
          <a:p>
            <a:pPr marL="0" marR="0" lvl="0" indent="0" algn="l" rtl="0">
              <a:spcBef>
                <a:spcPts val="0"/>
              </a:spcBef>
              <a:spcAft>
                <a:spcPts val="0"/>
              </a:spcAft>
              <a:buNone/>
            </a:pPr>
            <a:r>
              <a:rPr lang="en-US" sz="2400" b="0" i="0" dirty="0">
                <a:solidFill>
                  <a:srgbClr val="24292F"/>
                </a:solidFill>
                <a:latin typeface="Arial"/>
                <a:ea typeface="Arial"/>
                <a:cs typeface="Arial"/>
                <a:sym typeface="Arial"/>
              </a:rPr>
              <a:t>The API is used to make calls to different APIs using Python.</a:t>
            </a:r>
            <a:endParaRPr sz="2400" dirty="0">
              <a:solidFill>
                <a:srgbClr val="24292F"/>
              </a:solidFill>
              <a:latin typeface="Arial"/>
              <a:ea typeface="Arial"/>
              <a:cs typeface="Arial"/>
              <a:sym typeface="Arial"/>
            </a:endParaRPr>
          </a:p>
          <a:p>
            <a:pPr marL="0" marR="0" lvl="0" indent="0" algn="l" rtl="0">
              <a:spcBef>
                <a:spcPts val="0"/>
              </a:spcBef>
              <a:spcAft>
                <a:spcPts val="0"/>
              </a:spcAft>
              <a:buNone/>
            </a:pPr>
            <a:endParaRPr lang="en-US" sz="2400" b="0" i="0" dirty="0">
              <a:solidFill>
                <a:srgbClr val="24292F"/>
              </a:solidFill>
              <a:latin typeface="Arial"/>
              <a:ea typeface="Arial"/>
              <a:cs typeface="Arial"/>
              <a:sym typeface="Arial"/>
            </a:endParaRPr>
          </a:p>
          <a:p>
            <a:pPr marL="0" marR="0" lvl="0" indent="0" algn="l" rtl="0">
              <a:spcBef>
                <a:spcPts val="0"/>
              </a:spcBef>
              <a:spcAft>
                <a:spcPts val="0"/>
              </a:spcAft>
              <a:buNone/>
            </a:pPr>
            <a:r>
              <a:rPr lang="en-US" sz="2400" b="0" i="0" dirty="0">
                <a:solidFill>
                  <a:srgbClr val="24292F"/>
                </a:solidFill>
                <a:latin typeface="Arial"/>
                <a:ea typeface="Arial"/>
                <a:cs typeface="Arial"/>
                <a:sym typeface="Arial"/>
              </a:rPr>
              <a:t>There are two types of users:</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Arial"/>
                <a:ea typeface="Arial"/>
                <a:cs typeface="Arial"/>
                <a:sym typeface="Arial"/>
              </a:rPr>
              <a:t>Driver</a:t>
            </a:r>
            <a:r>
              <a:rPr lang="en-US" sz="2400" b="0" i="0" dirty="0">
                <a:solidFill>
                  <a:srgbClr val="24292F"/>
                </a:solidFill>
                <a:latin typeface="Arial"/>
                <a:ea typeface="Arial"/>
                <a:cs typeface="Arial"/>
                <a:sym typeface="Arial"/>
              </a:rPr>
              <a:t> - A user who wants to share the ride with other people along the same route or is a driver.</a:t>
            </a:r>
            <a:endParaRPr dirty="0"/>
          </a:p>
          <a:p>
            <a:pPr marL="0" marR="0" lvl="0" indent="-152400" algn="l" rtl="0">
              <a:spcBef>
                <a:spcPts val="0"/>
              </a:spcBef>
              <a:spcAft>
                <a:spcPts val="0"/>
              </a:spcAft>
              <a:buClr>
                <a:srgbClr val="24292F"/>
              </a:buClr>
              <a:buSzPts val="2400"/>
              <a:buFont typeface="Arial"/>
              <a:buChar char="•"/>
            </a:pPr>
            <a:r>
              <a:rPr lang="en-US" sz="2400" b="1" i="0" dirty="0">
                <a:solidFill>
                  <a:srgbClr val="24292F"/>
                </a:solidFill>
                <a:latin typeface="Arial"/>
                <a:ea typeface="Arial"/>
                <a:cs typeface="Arial"/>
                <a:sym typeface="Arial"/>
              </a:rPr>
              <a:t>Rider</a:t>
            </a:r>
            <a:r>
              <a:rPr lang="en-US" sz="2400" b="0" i="0" dirty="0">
                <a:solidFill>
                  <a:srgbClr val="24292F"/>
                </a:solidFill>
                <a:latin typeface="Arial"/>
                <a:ea typeface="Arial"/>
                <a:cs typeface="Arial"/>
                <a:sym typeface="Arial"/>
              </a:rPr>
              <a:t> - A user(other than driver) sharing a ride. A user can book </a:t>
            </a:r>
            <a:r>
              <a:rPr lang="en-US" sz="2400" dirty="0">
                <a:solidFill>
                  <a:srgbClr val="24292F"/>
                </a:solidFill>
                <a:latin typeface="Arial"/>
                <a:ea typeface="Arial"/>
                <a:cs typeface="Arial"/>
                <a:sym typeface="Arial"/>
              </a:rPr>
              <a:t>a ride </a:t>
            </a:r>
            <a:r>
              <a:rPr lang="en-US" sz="2400" b="0" i="0" dirty="0">
                <a:solidFill>
                  <a:srgbClr val="24292F"/>
                </a:solidFill>
                <a:latin typeface="Arial"/>
                <a:ea typeface="Arial"/>
                <a:cs typeface="Arial"/>
                <a:sym typeface="Arial"/>
              </a:rPr>
              <a:t>and share a ride with driver.</a:t>
            </a:r>
          </a:p>
          <a:p>
            <a:pPr marL="0" marR="0" lvl="0" indent="-152400" algn="l" rtl="0">
              <a:spcBef>
                <a:spcPts val="0"/>
              </a:spcBef>
              <a:spcAft>
                <a:spcPts val="0"/>
              </a:spcAft>
              <a:buClr>
                <a:srgbClr val="24292F"/>
              </a:buClr>
              <a:buSzPts val="2400"/>
              <a:buFont typeface="Arial"/>
              <a:buChar char="•"/>
            </a:pPr>
            <a:endParaRPr lang="en-US" sz="2400" dirty="0">
              <a:solidFill>
                <a:srgbClr val="24292F"/>
              </a:solidFill>
            </a:endParaRPr>
          </a:p>
          <a:p>
            <a:pPr marL="0" marR="0" lvl="0" indent="0" algn="l" rtl="0">
              <a:spcBef>
                <a:spcPts val="0"/>
              </a:spcBef>
              <a:spcAft>
                <a:spcPts val="0"/>
              </a:spcAft>
              <a:buNone/>
            </a:pPr>
            <a:r>
              <a:rPr lang="en-US" sz="2400" b="1" dirty="0">
                <a:solidFill>
                  <a:srgbClr val="24292F"/>
                </a:solidFill>
              </a:rPr>
              <a:t>Database</a:t>
            </a:r>
          </a:p>
          <a:p>
            <a:pPr marL="0" marR="0" lvl="0" indent="0" algn="l" rtl="0">
              <a:spcBef>
                <a:spcPts val="0"/>
              </a:spcBef>
              <a:spcAft>
                <a:spcPts val="0"/>
              </a:spcAft>
              <a:buNone/>
            </a:pPr>
            <a:r>
              <a:rPr lang="en-US" sz="2400" dirty="0">
                <a:solidFill>
                  <a:srgbClr val="24292F"/>
                </a:solidFill>
              </a:rPr>
              <a:t>SQLite is an open-source database that helps to interact with relational databases. SQLite is stored as a single file. This makes sharing databases easier. By default, Django uses the SQLite database.</a:t>
            </a:r>
          </a:p>
          <a:p>
            <a:pPr marL="0" marR="0" lvl="0" indent="-152400" algn="l" rtl="0">
              <a:spcBef>
                <a:spcPts val="0"/>
              </a:spcBef>
              <a:spcAft>
                <a:spcPts val="0"/>
              </a:spcAft>
              <a:buClr>
                <a:srgbClr val="24292F"/>
              </a:buClr>
              <a:buSzPts val="2400"/>
              <a:buFont typeface="Arial"/>
              <a:buChar char="•"/>
            </a:pPr>
            <a:endParaRPr dirty="0"/>
          </a:p>
        </p:txBody>
      </p:sp>
    </p:spTree>
    <p:extLst>
      <p:ext uri="{BB962C8B-B14F-4D97-AF65-F5344CB8AC3E}">
        <p14:creationId xmlns:p14="http://schemas.microsoft.com/office/powerpoint/2010/main" val="1449719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7"/>
        <p:cNvGrpSpPr/>
        <p:nvPr/>
      </p:nvGrpSpPr>
      <p:grpSpPr>
        <a:xfrm>
          <a:off x="0" y="0"/>
          <a:ext cx="0" cy="0"/>
          <a:chOff x="0" y="0"/>
          <a:chExt cx="0" cy="0"/>
        </a:xfrm>
      </p:grpSpPr>
      <p:sp>
        <p:nvSpPr>
          <p:cNvPr id="218" name="Google Shape;218;p3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19" name="Google Shape;219;p30" descr="Diagram&#10;&#10;Description automatically generated"/>
          <p:cNvPicPr preferRelativeResize="0"/>
          <p:nvPr/>
        </p:nvPicPr>
        <p:blipFill rotWithShape="1">
          <a:blip r:embed="rId3">
            <a:alphaModFix/>
          </a:blip>
          <a:srcRect/>
          <a:stretch/>
        </p:blipFill>
        <p:spPr>
          <a:xfrm>
            <a:off x="1138136" y="191677"/>
            <a:ext cx="5904690" cy="6474645"/>
          </a:xfrm>
          <a:prstGeom prst="rect">
            <a:avLst/>
          </a:prstGeom>
          <a:noFill/>
          <a:ln>
            <a:noFill/>
          </a:ln>
        </p:spPr>
      </p:pic>
      <p:sp>
        <p:nvSpPr>
          <p:cNvPr id="220" name="Google Shape;220;p30"/>
          <p:cNvSpPr txBox="1"/>
          <p:nvPr/>
        </p:nvSpPr>
        <p:spPr>
          <a:xfrm>
            <a:off x="8471423" y="2286000"/>
            <a:ext cx="3053039" cy="622570"/>
          </a:xfrm>
          <a:prstGeom prst="rect">
            <a:avLst/>
          </a:prstGeom>
          <a:noFill/>
          <a:ln>
            <a:noFill/>
          </a:ln>
        </p:spPr>
        <p:txBody>
          <a:bodyPr spcFirstLastPara="1" wrap="square" lIns="91425" tIns="45700" rIns="91425" bIns="45700" anchor="t" anchorCtr="0">
            <a:normAutofit/>
          </a:bodyPr>
          <a:lstStyle/>
          <a:p>
            <a:pPr marL="384048" marR="0" lvl="0" indent="-384048" algn="l" rtl="0">
              <a:lnSpc>
                <a:spcPct val="94000"/>
              </a:lnSpc>
              <a:spcBef>
                <a:spcPts val="0"/>
              </a:spcBef>
              <a:spcAft>
                <a:spcPts val="0"/>
              </a:spcAft>
              <a:buNone/>
            </a:pPr>
            <a:r>
              <a:rPr lang="en-US" sz="2400">
                <a:solidFill>
                  <a:schemeClr val="dk2"/>
                </a:solidFill>
                <a:latin typeface="Calibri"/>
                <a:ea typeface="Calibri"/>
                <a:cs typeface="Calibri"/>
                <a:sym typeface="Calibri"/>
              </a:rPr>
              <a:t>Flow Diagram</a:t>
            </a:r>
            <a:endParaRPr/>
          </a:p>
        </p:txBody>
      </p:sp>
      <p:sp>
        <p:nvSpPr>
          <p:cNvPr id="221" name="Google Shape;221;p30"/>
          <p:cNvSpPr/>
          <p:nvPr/>
        </p:nvSpPr>
        <p:spPr>
          <a:xfrm rot="10800000">
            <a:off x="7983434" y="640080"/>
            <a:ext cx="2296028" cy="3674981"/>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640080" y="639704"/>
            <a:ext cx="3299579" cy="5577840"/>
          </a:xfrm>
          <a:prstGeom prst="rect">
            <a:avLst/>
          </a:prstGeom>
          <a:noFill/>
          <a:ln>
            <a:noFill/>
          </a:ln>
        </p:spPr>
        <p:txBody>
          <a:bodyPr spcFirstLastPara="1" wrap="square" lIns="91425" tIns="45700" rIns="91425" bIns="45700" anchor="ctr"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b="1"/>
              <a:t>Progress</a:t>
            </a:r>
            <a:endParaRPr/>
          </a:p>
        </p:txBody>
      </p:sp>
      <p:grpSp>
        <p:nvGrpSpPr>
          <p:cNvPr id="227" name="Google Shape;227;p31"/>
          <p:cNvGrpSpPr/>
          <p:nvPr/>
        </p:nvGrpSpPr>
        <p:grpSpPr>
          <a:xfrm>
            <a:off x="4901472" y="640385"/>
            <a:ext cx="6506304" cy="5576478"/>
            <a:chOff x="0" y="680"/>
            <a:chExt cx="6506304" cy="5576478"/>
          </a:xfrm>
        </p:grpSpPr>
        <p:sp>
          <p:nvSpPr>
            <p:cNvPr id="228" name="Google Shape;228;p31"/>
            <p:cNvSpPr/>
            <p:nvPr/>
          </p:nvSpPr>
          <p:spPr>
            <a:xfrm>
              <a:off x="0" y="680"/>
              <a:ext cx="6506304" cy="1593279"/>
            </a:xfrm>
            <a:prstGeom prst="roundRect">
              <a:avLst>
                <a:gd name="adj" fmla="val 10000"/>
              </a:avLst>
            </a:prstGeom>
            <a:solidFill>
              <a:srgbClr val="E6C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1967" y="359168"/>
              <a:ext cx="876303" cy="87630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1840237" y="680"/>
              <a:ext cx="4666066" cy="15932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txBox="1"/>
            <p:nvPr/>
          </p:nvSpPr>
          <p:spPr>
            <a:xfrm>
              <a:off x="1840237" y="680"/>
              <a:ext cx="4666066" cy="1593279"/>
            </a:xfrm>
            <a:prstGeom prst="rect">
              <a:avLst/>
            </a:prstGeom>
            <a:noFill/>
            <a:ln>
              <a:noFill/>
            </a:ln>
          </p:spPr>
          <p:txBody>
            <a:bodyPr spcFirstLastPara="1" wrap="square" lIns="168600" tIns="168600" rIns="168600" bIns="168600" anchor="ctr" anchorCtr="0">
              <a:noAutofit/>
            </a:bodyPr>
            <a:lstStyle/>
            <a:p>
              <a:pPr marL="0" marR="0" lvl="0" indent="0" algn="l" rtl="0">
                <a:lnSpc>
                  <a:spcPct val="90000"/>
                </a:lnSpc>
                <a:spcBef>
                  <a:spcPts val="0"/>
                </a:spcBef>
                <a:spcAft>
                  <a:spcPts val="0"/>
                </a:spcAft>
                <a:buClr>
                  <a:schemeClr val="dk1"/>
                </a:buClr>
                <a:buSzPts val="1700"/>
                <a:buFont typeface="Libre Franklin"/>
                <a:buNone/>
              </a:pPr>
              <a:r>
                <a:rPr lang="en-US" sz="1700">
                  <a:solidFill>
                    <a:schemeClr val="dk1"/>
                  </a:solidFill>
                  <a:latin typeface="Libre Franklin"/>
                  <a:ea typeface="Libre Franklin"/>
                  <a:cs typeface="Libre Franklin"/>
                  <a:sym typeface="Libre Franklin"/>
                </a:rPr>
                <a:t>The progress up until now has been the focused on the creation of the platform on which the service will run, i.e, the website, and the rider driver matching model, which is a machine learning component of this project </a:t>
              </a:r>
              <a:endParaRPr/>
            </a:p>
          </p:txBody>
        </p:sp>
        <p:sp>
          <p:nvSpPr>
            <p:cNvPr id="232" name="Google Shape;232;p31"/>
            <p:cNvSpPr/>
            <p:nvPr/>
          </p:nvSpPr>
          <p:spPr>
            <a:xfrm>
              <a:off x="0" y="1992280"/>
              <a:ext cx="6506304" cy="1593279"/>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481967" y="2350768"/>
              <a:ext cx="876303" cy="87630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1840237" y="1992280"/>
              <a:ext cx="4666066" cy="15932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txBox="1"/>
            <p:nvPr/>
          </p:nvSpPr>
          <p:spPr>
            <a:xfrm>
              <a:off x="1840237" y="1992280"/>
              <a:ext cx="4666066" cy="1593279"/>
            </a:xfrm>
            <a:prstGeom prst="rect">
              <a:avLst/>
            </a:prstGeom>
            <a:noFill/>
            <a:ln>
              <a:noFill/>
            </a:ln>
          </p:spPr>
          <p:txBody>
            <a:bodyPr spcFirstLastPara="1" wrap="square" lIns="168600" tIns="168600" rIns="168600" bIns="168600" anchor="ctr" anchorCtr="0">
              <a:noAutofit/>
            </a:bodyPr>
            <a:lstStyle/>
            <a:p>
              <a:pPr marL="0" marR="0" lvl="0" indent="0" algn="l" rtl="0">
                <a:lnSpc>
                  <a:spcPct val="90000"/>
                </a:lnSpc>
                <a:spcBef>
                  <a:spcPts val="0"/>
                </a:spcBef>
                <a:spcAft>
                  <a:spcPts val="0"/>
                </a:spcAft>
                <a:buClr>
                  <a:schemeClr val="dk1"/>
                </a:buClr>
                <a:buSzPts val="1700"/>
                <a:buFont typeface="Libre Franklin"/>
                <a:buNone/>
              </a:pPr>
              <a:r>
                <a:rPr lang="en-US" sz="1700">
                  <a:solidFill>
                    <a:schemeClr val="dk1"/>
                  </a:solidFill>
                  <a:latin typeface="Libre Franklin"/>
                  <a:ea typeface="Libre Franklin"/>
                  <a:cs typeface="Libre Franklin"/>
                  <a:sym typeface="Libre Franklin"/>
                </a:rPr>
                <a:t>The front end of the website is almost complete and a prototype version of the rider-driver matching model has been created which will be later integrated into the site.</a:t>
              </a:r>
              <a:endParaRPr/>
            </a:p>
          </p:txBody>
        </p:sp>
        <p:sp>
          <p:nvSpPr>
            <p:cNvPr id="236" name="Google Shape;236;p31"/>
            <p:cNvSpPr/>
            <p:nvPr/>
          </p:nvSpPr>
          <p:spPr>
            <a:xfrm>
              <a:off x="0" y="3983879"/>
              <a:ext cx="6506304" cy="1593279"/>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481967" y="4342367"/>
              <a:ext cx="876303" cy="87630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1840237" y="3983879"/>
              <a:ext cx="4666066" cy="15932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p:nvPr/>
          </p:nvSpPr>
          <p:spPr>
            <a:xfrm>
              <a:off x="1840237" y="3983879"/>
              <a:ext cx="4666066" cy="1593279"/>
            </a:xfrm>
            <a:prstGeom prst="rect">
              <a:avLst/>
            </a:prstGeom>
            <a:noFill/>
            <a:ln>
              <a:noFill/>
            </a:ln>
          </p:spPr>
          <p:txBody>
            <a:bodyPr spcFirstLastPara="1" wrap="square" lIns="168600" tIns="168600" rIns="168600" bIns="168600" anchor="ctr" anchorCtr="0">
              <a:noAutofit/>
            </a:bodyPr>
            <a:lstStyle/>
            <a:p>
              <a:pPr marL="0" marR="0" lvl="0" indent="0" algn="l" rtl="0">
                <a:lnSpc>
                  <a:spcPct val="90000"/>
                </a:lnSpc>
                <a:spcBef>
                  <a:spcPts val="0"/>
                </a:spcBef>
                <a:spcAft>
                  <a:spcPts val="0"/>
                </a:spcAft>
                <a:buClr>
                  <a:schemeClr val="dk1"/>
                </a:buClr>
                <a:buSzPts val="1700"/>
                <a:buFont typeface="Libre Franklin"/>
                <a:buNone/>
              </a:pPr>
              <a:r>
                <a:rPr lang="en-US" sz="1700">
                  <a:solidFill>
                    <a:schemeClr val="dk1"/>
                  </a:solidFill>
                  <a:latin typeface="Libre Franklin"/>
                  <a:ea typeface="Libre Franklin"/>
                  <a:cs typeface="Libre Franklin"/>
                  <a:sym typeface="Libre Franklin"/>
                </a:rPr>
                <a:t>The process of tuning the model, adding/deducting features from the training dataset and getting the model performance up to a satisfactory level will take some time</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1982763" y="289483"/>
            <a:ext cx="6265516" cy="95957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9000"/>
              </a:lnSpc>
              <a:spcBef>
                <a:spcPts val="0"/>
              </a:spcBef>
              <a:spcAft>
                <a:spcPts val="0"/>
              </a:spcAft>
              <a:buClr>
                <a:schemeClr val="dk2"/>
              </a:buClr>
              <a:buSzPct val="100000"/>
              <a:buFont typeface="Calibri"/>
              <a:buNone/>
            </a:pPr>
            <a:r>
              <a:rPr lang="en-US">
                <a:latin typeface="Calibri"/>
                <a:ea typeface="Calibri"/>
                <a:cs typeface="Calibri"/>
                <a:sym typeface="Calibri"/>
              </a:rPr>
              <a:t>Google Cloud Platform: SmartProject1</a:t>
            </a:r>
            <a:endParaRPr>
              <a:latin typeface="Calibri"/>
              <a:ea typeface="Calibri"/>
              <a:cs typeface="Calibri"/>
              <a:sym typeface="Calibri"/>
            </a:endParaRPr>
          </a:p>
        </p:txBody>
      </p:sp>
      <p:pic>
        <p:nvPicPr>
          <p:cNvPr id="245" name="Google Shape;245;p32"/>
          <p:cNvPicPr preferRelativeResize="0"/>
          <p:nvPr/>
        </p:nvPicPr>
        <p:blipFill rotWithShape="1">
          <a:blip r:embed="rId3">
            <a:alphaModFix/>
          </a:blip>
          <a:srcRect/>
          <a:stretch/>
        </p:blipFill>
        <p:spPr>
          <a:xfrm>
            <a:off x="1431408" y="1556791"/>
            <a:ext cx="9047154" cy="4806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7"/>
        <p:cNvGrpSpPr/>
        <p:nvPr/>
      </p:nvGrpSpPr>
      <p:grpSpPr>
        <a:xfrm>
          <a:off x="0" y="0"/>
          <a:ext cx="0" cy="0"/>
          <a:chOff x="0" y="0"/>
          <a:chExt cx="0" cy="0"/>
        </a:xfrm>
      </p:grpSpPr>
      <p:sp>
        <p:nvSpPr>
          <p:cNvPr id="128" name="Google Shape;128;p1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29" name="Google Shape;129;p17" descr="Land Traffic Act"/>
          <p:cNvPicPr preferRelativeResize="0"/>
          <p:nvPr/>
        </p:nvPicPr>
        <p:blipFill rotWithShape="1">
          <a:blip r:embed="rId3">
            <a:alphaModFix amt="35000"/>
          </a:blip>
          <a:srcRect t="3432" b="12297"/>
          <a:stretch/>
        </p:blipFill>
        <p:spPr>
          <a:xfrm>
            <a:off x="-1" y="10"/>
            <a:ext cx="12192001" cy="6857990"/>
          </a:xfrm>
          <a:prstGeom prst="rect">
            <a:avLst/>
          </a:prstGeom>
          <a:noFill/>
          <a:ln>
            <a:noFill/>
          </a:ln>
        </p:spPr>
      </p:pic>
      <p:sp>
        <p:nvSpPr>
          <p:cNvPr id="130" name="Google Shape;130;p17"/>
          <p:cNvSpPr txBox="1"/>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marR="0" lvl="0" indent="0" algn="l" rtl="0">
              <a:lnSpc>
                <a:spcPct val="89000"/>
              </a:lnSpc>
              <a:spcBef>
                <a:spcPts val="0"/>
              </a:spcBef>
              <a:spcAft>
                <a:spcPts val="0"/>
              </a:spcAft>
              <a:buNone/>
            </a:pPr>
            <a:r>
              <a:rPr lang="en-US" sz="4400" b="1" i="0" u="none" strike="noStrike" cap="none">
                <a:solidFill>
                  <a:schemeClr val="lt2"/>
                </a:solidFill>
                <a:latin typeface="Calibri"/>
                <a:ea typeface="Calibri"/>
                <a:cs typeface="Calibri"/>
                <a:sym typeface="Calibri"/>
              </a:rPr>
              <a:t>Problem Statement</a:t>
            </a:r>
            <a:endParaRPr/>
          </a:p>
        </p:txBody>
      </p:sp>
      <p:sp>
        <p:nvSpPr>
          <p:cNvPr id="131" name="Google Shape;131;p17"/>
          <p:cNvSpPr txBox="1"/>
          <p:nvPr/>
        </p:nvSpPr>
        <p:spPr>
          <a:xfrm>
            <a:off x="1371600" y="1923068"/>
            <a:ext cx="9601200" cy="3944332"/>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94000"/>
              </a:lnSpc>
              <a:spcBef>
                <a:spcPts val="0"/>
              </a:spcBef>
              <a:spcAft>
                <a:spcPts val="0"/>
              </a:spcAft>
              <a:buClr>
                <a:schemeClr val="lt2"/>
              </a:buClr>
              <a:buSzPts val="2800"/>
              <a:buFont typeface="Arial"/>
              <a:buChar char="•"/>
            </a:pPr>
            <a:r>
              <a:rPr lang="en-US" sz="2800" b="0" i="0" u="none" strike="noStrike" cap="none">
                <a:solidFill>
                  <a:schemeClr val="lt2"/>
                </a:solidFill>
                <a:latin typeface="Calibri"/>
                <a:ea typeface="Calibri"/>
                <a:cs typeface="Calibri"/>
                <a:sym typeface="Calibri"/>
              </a:rPr>
              <a:t>Due to the continuous growth of autonomous vehicles, many countries started facing challenges related to environmental pollution, traffic congestion, not enough parking, accidents, as well as other inevitable Problems.</a:t>
            </a:r>
            <a:endParaRPr/>
          </a:p>
          <a:p>
            <a:pPr marL="457200" marR="0" lvl="0" indent="-457200" algn="l" rtl="0">
              <a:lnSpc>
                <a:spcPct val="94000"/>
              </a:lnSpc>
              <a:spcBef>
                <a:spcPts val="200"/>
              </a:spcBef>
              <a:spcAft>
                <a:spcPts val="0"/>
              </a:spcAft>
              <a:buClr>
                <a:schemeClr val="lt2"/>
              </a:buClr>
              <a:buSzPts val="2800"/>
              <a:buFont typeface="Arial"/>
              <a:buChar char="•"/>
            </a:pPr>
            <a:r>
              <a:rPr lang="en-US" sz="2800" b="0" i="0" u="none" strike="noStrike" cap="none">
                <a:solidFill>
                  <a:schemeClr val="lt2"/>
                </a:solidFill>
                <a:latin typeface="Calibri"/>
                <a:ea typeface="Calibri"/>
                <a:cs typeface="Calibri"/>
                <a:sym typeface="Calibri"/>
              </a:rPr>
              <a:t> For example, a car with the ability to carry 5 people in full capacity, which is used to travel by and only for one person, 80% of the car capacity and fuel is wasted during individual travel.  </a:t>
            </a:r>
            <a:endParaRPr sz="2800" b="0" i="0" u="none" strike="noStrike" cap="none">
              <a:solidFill>
                <a:schemeClr val="lt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1990725" y="381198"/>
            <a:ext cx="5473427" cy="675926"/>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9000"/>
              </a:lnSpc>
              <a:spcBef>
                <a:spcPts val="0"/>
              </a:spcBef>
              <a:spcAft>
                <a:spcPts val="0"/>
              </a:spcAft>
              <a:buClr>
                <a:schemeClr val="dk2"/>
              </a:buClr>
              <a:buSzPct val="100000"/>
              <a:buFont typeface="Calibri"/>
              <a:buNone/>
            </a:pPr>
            <a:r>
              <a:rPr lang="en-US">
                <a:latin typeface="Calibri"/>
                <a:ea typeface="Calibri"/>
                <a:cs typeface="Calibri"/>
                <a:sym typeface="Calibri"/>
              </a:rPr>
              <a:t>Google Cloud Platform Dashboard</a:t>
            </a: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21B01D2C-A054-4832-8F35-1B9D5B345E44}"/>
              </a:ext>
            </a:extLst>
          </p:cNvPr>
          <p:cNvPicPr>
            <a:picLocks noChangeAspect="1"/>
          </p:cNvPicPr>
          <p:nvPr/>
        </p:nvPicPr>
        <p:blipFill>
          <a:blip r:embed="rId3"/>
          <a:stretch>
            <a:fillRect/>
          </a:stretch>
        </p:blipFill>
        <p:spPr>
          <a:xfrm>
            <a:off x="801277" y="1520599"/>
            <a:ext cx="11183331" cy="51958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1990725" y="381198"/>
            <a:ext cx="5473427" cy="675926"/>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9000"/>
              </a:lnSpc>
              <a:spcBef>
                <a:spcPts val="0"/>
              </a:spcBef>
              <a:spcAft>
                <a:spcPts val="0"/>
              </a:spcAft>
              <a:buClr>
                <a:schemeClr val="dk2"/>
              </a:buClr>
              <a:buSzPct val="100000"/>
              <a:buFont typeface="Calibri"/>
              <a:buNone/>
            </a:pPr>
            <a:r>
              <a:rPr lang="en-US" dirty="0">
                <a:latin typeface="Calibri"/>
                <a:ea typeface="Calibri"/>
                <a:cs typeface="Calibri"/>
                <a:sym typeface="Calibri"/>
              </a:rPr>
              <a:t>IBM Watson Assistance</a:t>
            </a:r>
            <a:endParaRPr dirty="0">
              <a:latin typeface="Calibri"/>
              <a:ea typeface="Calibri"/>
              <a:cs typeface="Calibri"/>
              <a:sym typeface="Calibri"/>
            </a:endParaRPr>
          </a:p>
        </p:txBody>
      </p:sp>
      <p:pic>
        <p:nvPicPr>
          <p:cNvPr id="3" name="Picture 2">
            <a:extLst>
              <a:ext uri="{FF2B5EF4-FFF2-40B4-BE49-F238E27FC236}">
                <a16:creationId xmlns:a16="http://schemas.microsoft.com/office/drawing/2014/main" id="{E5209767-B6AA-4CB8-BDF8-45A1B7CF2624}"/>
              </a:ext>
            </a:extLst>
          </p:cNvPr>
          <p:cNvPicPr>
            <a:picLocks noChangeAspect="1"/>
          </p:cNvPicPr>
          <p:nvPr/>
        </p:nvPicPr>
        <p:blipFill>
          <a:blip r:embed="rId3"/>
          <a:stretch>
            <a:fillRect/>
          </a:stretch>
        </p:blipFill>
        <p:spPr>
          <a:xfrm>
            <a:off x="914399" y="1682636"/>
            <a:ext cx="10768553" cy="5067555"/>
          </a:xfrm>
          <a:prstGeom prst="rect">
            <a:avLst/>
          </a:prstGeom>
        </p:spPr>
      </p:pic>
    </p:spTree>
    <p:extLst>
      <p:ext uri="{BB962C8B-B14F-4D97-AF65-F5344CB8AC3E}">
        <p14:creationId xmlns:p14="http://schemas.microsoft.com/office/powerpoint/2010/main" val="2200356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5"/>
        <p:cNvGrpSpPr/>
        <p:nvPr/>
      </p:nvGrpSpPr>
      <p:grpSpPr>
        <a:xfrm>
          <a:off x="0" y="0"/>
          <a:ext cx="0" cy="0"/>
          <a:chOff x="0" y="0"/>
          <a:chExt cx="0" cy="0"/>
        </a:xfrm>
      </p:grpSpPr>
      <p:grpSp>
        <p:nvGrpSpPr>
          <p:cNvPr id="256" name="Google Shape;256;p34"/>
          <p:cNvGrpSpPr/>
          <p:nvPr/>
        </p:nvGrpSpPr>
        <p:grpSpPr>
          <a:xfrm>
            <a:off x="752858" y="744469"/>
            <a:ext cx="10674116" cy="5349671"/>
            <a:chOff x="752858" y="744469"/>
            <a:chExt cx="10674116" cy="5349671"/>
          </a:xfrm>
        </p:grpSpPr>
        <p:sp>
          <p:nvSpPr>
            <p:cNvPr id="257" name="Google Shape;257;p34"/>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58" name="Google Shape;258;p34"/>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34"/>
          <p:cNvSpPr txBox="1">
            <a:spLocks noGrp="1"/>
          </p:cNvSpPr>
          <p:nvPr>
            <p:ph type="title"/>
          </p:nvPr>
        </p:nvSpPr>
        <p:spPr>
          <a:xfrm>
            <a:off x="1555424" y="980388"/>
            <a:ext cx="2318608" cy="1935580"/>
          </a:xfrm>
          <a:prstGeom prst="rect">
            <a:avLst/>
          </a:prstGeom>
          <a:noFill/>
          <a:ln>
            <a:noFill/>
          </a:ln>
        </p:spPr>
        <p:txBody>
          <a:bodyPr spcFirstLastPara="1" wrap="square" lIns="91425" tIns="45700" rIns="91425" bIns="45700" anchor="b" anchorCtr="0">
            <a:normAutofit/>
          </a:bodyPr>
          <a:lstStyle/>
          <a:p>
            <a:pPr marL="0" lvl="0" indent="0" algn="l" rtl="0">
              <a:lnSpc>
                <a:spcPct val="89000"/>
              </a:lnSpc>
              <a:spcBef>
                <a:spcPts val="0"/>
              </a:spcBef>
              <a:spcAft>
                <a:spcPts val="0"/>
              </a:spcAft>
              <a:buClr>
                <a:schemeClr val="dk2"/>
              </a:buClr>
              <a:buSzPts val="4000"/>
              <a:buFont typeface="Libre Franklin"/>
              <a:buNone/>
            </a:pPr>
            <a:r>
              <a:rPr lang="en-US" sz="4000" cap="none" dirty="0"/>
              <a:t>LOGIN SCREEN</a:t>
            </a:r>
            <a:endParaRPr dirty="0"/>
          </a:p>
        </p:txBody>
      </p:sp>
      <p:pic>
        <p:nvPicPr>
          <p:cNvPr id="260" name="Google Shape;260;p34"/>
          <p:cNvPicPr preferRelativeResize="0">
            <a:picLocks noGrp="1"/>
          </p:cNvPicPr>
          <p:nvPr>
            <p:ph type="body" idx="1"/>
          </p:nvPr>
        </p:nvPicPr>
        <p:blipFill rotWithShape="1">
          <a:blip r:embed="rId3">
            <a:alphaModFix/>
          </a:blip>
          <a:srcRect t="5285" r="-2" b="621"/>
          <a:stretch/>
        </p:blipFill>
        <p:spPr>
          <a:xfrm>
            <a:off x="4639056" y="-3"/>
            <a:ext cx="7552944" cy="3429002"/>
          </a:xfrm>
          <a:prstGeom prst="rect">
            <a:avLst/>
          </a:prstGeom>
          <a:noFill/>
          <a:ln>
            <a:noFill/>
          </a:ln>
        </p:spPr>
      </p:pic>
      <p:pic>
        <p:nvPicPr>
          <p:cNvPr id="261" name="Google Shape;261;p34"/>
          <p:cNvPicPr preferRelativeResize="0"/>
          <p:nvPr/>
        </p:nvPicPr>
        <p:blipFill rotWithShape="1">
          <a:blip r:embed="rId4">
            <a:alphaModFix/>
          </a:blip>
          <a:srcRect r="4185" b="1"/>
          <a:stretch/>
        </p:blipFill>
        <p:spPr>
          <a:xfrm>
            <a:off x="4639056" y="3429003"/>
            <a:ext cx="7552944" cy="3428999"/>
          </a:xfrm>
          <a:prstGeom prst="rect">
            <a:avLst/>
          </a:prstGeom>
          <a:noFill/>
          <a:ln>
            <a:noFill/>
          </a:ln>
        </p:spPr>
      </p:pic>
      <p:sp>
        <p:nvSpPr>
          <p:cNvPr id="262" name="Google Shape;262;p34"/>
          <p:cNvSpPr txBox="1"/>
          <p:nvPr/>
        </p:nvSpPr>
        <p:spPr>
          <a:xfrm>
            <a:off x="1555423" y="3100781"/>
            <a:ext cx="2855615" cy="2203258"/>
          </a:xfrm>
          <a:prstGeom prst="rect">
            <a:avLst/>
          </a:prstGeom>
          <a:noFill/>
          <a:ln>
            <a:noFill/>
          </a:ln>
        </p:spPr>
        <p:txBody>
          <a:bodyPr spcFirstLastPara="1" wrap="square" lIns="91425" tIns="45700" rIns="91425" bIns="45700" anchor="b" anchorCtr="0">
            <a:normAutofit/>
          </a:bodyPr>
          <a:lstStyle/>
          <a:p>
            <a:pPr marL="0" marR="0" lvl="0" indent="0" algn="l" rtl="0">
              <a:lnSpc>
                <a:spcPct val="89000"/>
              </a:lnSpc>
              <a:spcBef>
                <a:spcPts val="0"/>
              </a:spcBef>
              <a:spcAft>
                <a:spcPts val="0"/>
              </a:spcAft>
              <a:buClr>
                <a:schemeClr val="dk2"/>
              </a:buClr>
              <a:buSzPts val="4000"/>
              <a:buFont typeface="Libre Franklin"/>
              <a:buNone/>
            </a:pPr>
            <a:r>
              <a:rPr lang="en-US" sz="4000" cap="none" dirty="0">
                <a:solidFill>
                  <a:schemeClr val="dk2"/>
                </a:solidFill>
                <a:latin typeface="Libre Franklin"/>
                <a:ea typeface="Libre Franklin"/>
                <a:cs typeface="Libre Franklin"/>
                <a:sym typeface="Libre Franklin"/>
              </a:rPr>
              <a:t>CREATE NEW ACCOUNT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grpSp>
        <p:nvGrpSpPr>
          <p:cNvPr id="267" name="Google Shape;267;p35"/>
          <p:cNvGrpSpPr/>
          <p:nvPr/>
        </p:nvGrpSpPr>
        <p:grpSpPr>
          <a:xfrm>
            <a:off x="752858" y="744469"/>
            <a:ext cx="10674116" cy="5349671"/>
            <a:chOff x="752858" y="744469"/>
            <a:chExt cx="10674116" cy="5349671"/>
          </a:xfrm>
        </p:grpSpPr>
        <p:sp>
          <p:nvSpPr>
            <p:cNvPr id="268" name="Google Shape;268;p35"/>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69" name="Google Shape;269;p35"/>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1" name="Google Shape;271;p35"/>
          <p:cNvSpPr txBox="1">
            <a:spLocks noGrp="1"/>
          </p:cNvSpPr>
          <p:nvPr>
            <p:ph type="title"/>
          </p:nvPr>
        </p:nvSpPr>
        <p:spPr>
          <a:xfrm>
            <a:off x="752858" y="4736961"/>
            <a:ext cx="10720685" cy="90143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9000"/>
              </a:lnSpc>
              <a:spcBef>
                <a:spcPts val="0"/>
              </a:spcBef>
              <a:spcAft>
                <a:spcPts val="0"/>
              </a:spcAft>
              <a:buClr>
                <a:schemeClr val="dk2"/>
              </a:buClr>
              <a:buSzPct val="100000"/>
              <a:buFont typeface="Libre Franklin"/>
              <a:buNone/>
            </a:pPr>
            <a:r>
              <a:rPr lang="en-US" sz="3200" cap="none" dirty="0"/>
              <a:t>SELECT OPTIONS</a:t>
            </a:r>
            <a:br>
              <a:rPr lang="en-US" sz="3200" cap="none" dirty="0"/>
            </a:br>
            <a:r>
              <a:rPr lang="en-US" sz="3200" cap="none" dirty="0"/>
              <a:t>RIDER                                                             DRIVER</a:t>
            </a:r>
            <a:endParaRPr dirty="0"/>
          </a:p>
        </p:txBody>
      </p:sp>
      <p:sp>
        <p:nvSpPr>
          <p:cNvPr id="275" name="Google Shape;275;p35"/>
          <p:cNvSpPr/>
          <p:nvPr/>
        </p:nvSpPr>
        <p:spPr>
          <a:xfrm rot="10800000">
            <a:off x="434936" y="4446551"/>
            <a:ext cx="1957171" cy="1103687"/>
          </a:xfrm>
          <a:custGeom>
            <a:avLst/>
            <a:gdLst/>
            <a:ahLst/>
            <a:cxnLst/>
            <a:rect l="l" t="t" r="r" b="b"/>
            <a:pathLst>
              <a:path w="2017702" h="1137821" extrusionOk="0">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9796837" y="5311230"/>
            <a:ext cx="2042265" cy="1213486"/>
          </a:xfrm>
          <a:custGeom>
            <a:avLst/>
            <a:gdLst/>
            <a:ahLst/>
            <a:cxnLst/>
            <a:rect l="l" t="t" r="r" b="b"/>
            <a:pathLst>
              <a:path w="2105428" h="1251016" extrusionOk="0">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Graphical user interface, text, application&#10;&#10;Description automatically generated">
            <a:extLst>
              <a:ext uri="{FF2B5EF4-FFF2-40B4-BE49-F238E27FC236}">
                <a16:creationId xmlns:a16="http://schemas.microsoft.com/office/drawing/2014/main" id="{65BB492B-45AB-4B77-B949-8D2A59DA847E}"/>
              </a:ext>
            </a:extLst>
          </p:cNvPr>
          <p:cNvPicPr>
            <a:picLocks noChangeAspect="1"/>
          </p:cNvPicPr>
          <p:nvPr/>
        </p:nvPicPr>
        <p:blipFill>
          <a:blip r:embed="rId3"/>
          <a:stretch>
            <a:fillRect/>
          </a:stretch>
        </p:blipFill>
        <p:spPr>
          <a:xfrm>
            <a:off x="544661" y="169682"/>
            <a:ext cx="4706070" cy="3720214"/>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CD20464-23CF-4BE0-8E71-71D81F2A13E7}"/>
              </a:ext>
            </a:extLst>
          </p:cNvPr>
          <p:cNvPicPr>
            <a:picLocks noChangeAspect="1"/>
          </p:cNvPicPr>
          <p:nvPr/>
        </p:nvPicPr>
        <p:blipFill>
          <a:blip r:embed="rId4"/>
          <a:stretch>
            <a:fillRect/>
          </a:stretch>
        </p:blipFill>
        <p:spPr>
          <a:xfrm>
            <a:off x="6549954" y="169682"/>
            <a:ext cx="5097386" cy="3720214"/>
          </a:xfrm>
          <a:prstGeom prst="rect">
            <a:avLst/>
          </a:prstGeom>
        </p:spPr>
      </p:pic>
    </p:spTree>
    <p:extLst>
      <p:ext uri="{BB962C8B-B14F-4D97-AF65-F5344CB8AC3E}">
        <p14:creationId xmlns:p14="http://schemas.microsoft.com/office/powerpoint/2010/main" val="1117867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5"/>
        <p:cNvGrpSpPr/>
        <p:nvPr/>
      </p:nvGrpSpPr>
      <p:grpSpPr>
        <a:xfrm>
          <a:off x="0" y="0"/>
          <a:ext cx="0" cy="0"/>
          <a:chOff x="0" y="0"/>
          <a:chExt cx="0" cy="0"/>
        </a:xfrm>
      </p:grpSpPr>
      <p:grpSp>
        <p:nvGrpSpPr>
          <p:cNvPr id="256" name="Google Shape;256;p34"/>
          <p:cNvGrpSpPr/>
          <p:nvPr/>
        </p:nvGrpSpPr>
        <p:grpSpPr>
          <a:xfrm>
            <a:off x="752858" y="744469"/>
            <a:ext cx="10674116" cy="5349671"/>
            <a:chOff x="752858" y="744469"/>
            <a:chExt cx="10674116" cy="5349671"/>
          </a:xfrm>
        </p:grpSpPr>
        <p:sp>
          <p:nvSpPr>
            <p:cNvPr id="257" name="Google Shape;257;p34"/>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58" name="Google Shape;258;p34"/>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34"/>
          <p:cNvSpPr txBox="1">
            <a:spLocks noGrp="1"/>
          </p:cNvSpPr>
          <p:nvPr>
            <p:ph type="title"/>
          </p:nvPr>
        </p:nvSpPr>
        <p:spPr>
          <a:xfrm>
            <a:off x="1555424" y="980388"/>
            <a:ext cx="2318608" cy="1935580"/>
          </a:xfrm>
          <a:prstGeom prst="rect">
            <a:avLst/>
          </a:prstGeom>
          <a:noFill/>
          <a:ln>
            <a:noFill/>
          </a:ln>
        </p:spPr>
        <p:txBody>
          <a:bodyPr spcFirstLastPara="1" wrap="square" lIns="91425" tIns="45700" rIns="91425" bIns="45700" anchor="b" anchorCtr="0">
            <a:normAutofit/>
          </a:bodyPr>
          <a:lstStyle/>
          <a:p>
            <a:pPr marL="0" lvl="0" indent="0" algn="l" rtl="0">
              <a:lnSpc>
                <a:spcPct val="89000"/>
              </a:lnSpc>
              <a:spcBef>
                <a:spcPts val="0"/>
              </a:spcBef>
              <a:spcAft>
                <a:spcPts val="0"/>
              </a:spcAft>
              <a:buClr>
                <a:schemeClr val="dk2"/>
              </a:buClr>
              <a:buSzPts val="4000"/>
              <a:buFont typeface="Libre Franklin"/>
              <a:buNone/>
            </a:pPr>
            <a:r>
              <a:rPr lang="en-US" sz="4000" cap="none" dirty="0" err="1"/>
              <a:t>ChatBot</a:t>
            </a:r>
            <a:endParaRPr dirty="0"/>
          </a:p>
        </p:txBody>
      </p:sp>
      <p:pic>
        <p:nvPicPr>
          <p:cNvPr id="5" name="Picture 4">
            <a:extLst>
              <a:ext uri="{FF2B5EF4-FFF2-40B4-BE49-F238E27FC236}">
                <a16:creationId xmlns:a16="http://schemas.microsoft.com/office/drawing/2014/main" id="{AC1FFABB-6E7D-4968-9708-50B5EAE8E580}"/>
              </a:ext>
            </a:extLst>
          </p:cNvPr>
          <p:cNvPicPr>
            <a:picLocks noChangeAspect="1"/>
          </p:cNvPicPr>
          <p:nvPr/>
        </p:nvPicPr>
        <p:blipFill>
          <a:blip r:embed="rId3"/>
          <a:stretch>
            <a:fillRect/>
          </a:stretch>
        </p:blipFill>
        <p:spPr>
          <a:xfrm>
            <a:off x="4118118" y="0"/>
            <a:ext cx="3939702" cy="6858000"/>
          </a:xfrm>
          <a:prstGeom prst="rect">
            <a:avLst/>
          </a:prstGeom>
        </p:spPr>
      </p:pic>
      <p:pic>
        <p:nvPicPr>
          <p:cNvPr id="7" name="Picture 6">
            <a:extLst>
              <a:ext uri="{FF2B5EF4-FFF2-40B4-BE49-F238E27FC236}">
                <a16:creationId xmlns:a16="http://schemas.microsoft.com/office/drawing/2014/main" id="{F82D350F-4373-424D-8D57-6818C5405F8F}"/>
              </a:ext>
            </a:extLst>
          </p:cNvPr>
          <p:cNvPicPr>
            <a:picLocks noChangeAspect="1"/>
          </p:cNvPicPr>
          <p:nvPr/>
        </p:nvPicPr>
        <p:blipFill>
          <a:blip r:embed="rId4"/>
          <a:stretch>
            <a:fillRect/>
          </a:stretch>
        </p:blipFill>
        <p:spPr>
          <a:xfrm>
            <a:off x="8340247" y="0"/>
            <a:ext cx="3851753" cy="6858000"/>
          </a:xfrm>
          <a:prstGeom prst="rect">
            <a:avLst/>
          </a:prstGeom>
        </p:spPr>
      </p:pic>
    </p:spTree>
    <p:extLst>
      <p:ext uri="{BB962C8B-B14F-4D97-AF65-F5344CB8AC3E}">
        <p14:creationId xmlns:p14="http://schemas.microsoft.com/office/powerpoint/2010/main" val="3995185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grpSp>
        <p:nvGrpSpPr>
          <p:cNvPr id="267" name="Google Shape;267;p35"/>
          <p:cNvGrpSpPr/>
          <p:nvPr/>
        </p:nvGrpSpPr>
        <p:grpSpPr>
          <a:xfrm>
            <a:off x="752858" y="744469"/>
            <a:ext cx="10674116" cy="5349671"/>
            <a:chOff x="752858" y="744469"/>
            <a:chExt cx="10674116" cy="5349671"/>
          </a:xfrm>
        </p:grpSpPr>
        <p:sp>
          <p:nvSpPr>
            <p:cNvPr id="268" name="Google Shape;268;p35"/>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69" name="Google Shape;269;p35"/>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1" name="Google Shape;271;p35"/>
          <p:cNvSpPr txBox="1">
            <a:spLocks noGrp="1"/>
          </p:cNvSpPr>
          <p:nvPr>
            <p:ph type="title"/>
          </p:nvPr>
        </p:nvSpPr>
        <p:spPr>
          <a:xfrm>
            <a:off x="752858" y="4736961"/>
            <a:ext cx="10720685" cy="901439"/>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9000"/>
              </a:lnSpc>
              <a:spcBef>
                <a:spcPts val="0"/>
              </a:spcBef>
              <a:spcAft>
                <a:spcPts val="0"/>
              </a:spcAft>
              <a:buClr>
                <a:schemeClr val="dk2"/>
              </a:buClr>
              <a:buSzPct val="100000"/>
              <a:buFont typeface="Libre Franklin"/>
              <a:buNone/>
            </a:pPr>
            <a:r>
              <a:rPr lang="en-US" sz="3200" cap="none"/>
              <a:t>SELECT OPINION</a:t>
            </a:r>
            <a:br>
              <a:rPr lang="en-US" sz="3200" cap="none"/>
            </a:br>
            <a:r>
              <a:rPr lang="en-US" sz="3200" cap="none"/>
              <a:t>RIDER                                                             DRIVER</a:t>
            </a:r>
            <a:endParaRPr/>
          </a:p>
        </p:txBody>
      </p:sp>
      <p:pic>
        <p:nvPicPr>
          <p:cNvPr id="272" name="Google Shape;272;p35"/>
          <p:cNvPicPr preferRelativeResize="0"/>
          <p:nvPr/>
        </p:nvPicPr>
        <p:blipFill rotWithShape="1">
          <a:blip r:embed="rId3">
            <a:alphaModFix/>
          </a:blip>
          <a:srcRect/>
          <a:stretch/>
        </p:blipFill>
        <p:spPr>
          <a:xfrm>
            <a:off x="145915" y="1769763"/>
            <a:ext cx="5425457" cy="2182985"/>
          </a:xfrm>
          <a:prstGeom prst="rect">
            <a:avLst/>
          </a:prstGeom>
          <a:noFill/>
          <a:ln>
            <a:noFill/>
          </a:ln>
        </p:spPr>
      </p:pic>
      <p:pic>
        <p:nvPicPr>
          <p:cNvPr id="273" name="Google Shape;273;p35"/>
          <p:cNvPicPr preferRelativeResize="0"/>
          <p:nvPr/>
        </p:nvPicPr>
        <p:blipFill rotWithShape="1">
          <a:blip r:embed="rId4">
            <a:alphaModFix/>
          </a:blip>
          <a:srcRect/>
          <a:stretch/>
        </p:blipFill>
        <p:spPr>
          <a:xfrm>
            <a:off x="6254884" y="1769763"/>
            <a:ext cx="5947369" cy="2182985"/>
          </a:xfrm>
          <a:prstGeom prst="rect">
            <a:avLst/>
          </a:prstGeom>
          <a:noFill/>
          <a:ln>
            <a:noFill/>
          </a:ln>
        </p:spPr>
      </p:pic>
      <p:pic>
        <p:nvPicPr>
          <p:cNvPr id="274" name="Google Shape;274;p35"/>
          <p:cNvPicPr preferRelativeResize="0"/>
          <p:nvPr/>
        </p:nvPicPr>
        <p:blipFill rotWithShape="1">
          <a:blip r:embed="rId5">
            <a:alphaModFix/>
          </a:blip>
          <a:srcRect/>
          <a:stretch/>
        </p:blipFill>
        <p:spPr>
          <a:xfrm>
            <a:off x="4129138" y="283834"/>
            <a:ext cx="3561766" cy="1202095"/>
          </a:xfrm>
          <a:prstGeom prst="rect">
            <a:avLst/>
          </a:prstGeom>
          <a:noFill/>
          <a:ln>
            <a:noFill/>
          </a:ln>
        </p:spPr>
      </p:pic>
      <p:sp>
        <p:nvSpPr>
          <p:cNvPr id="275" name="Google Shape;275;p35"/>
          <p:cNvSpPr/>
          <p:nvPr/>
        </p:nvSpPr>
        <p:spPr>
          <a:xfrm rot="10800000">
            <a:off x="434936" y="4446551"/>
            <a:ext cx="1957171" cy="1103687"/>
          </a:xfrm>
          <a:custGeom>
            <a:avLst/>
            <a:gdLst/>
            <a:ahLst/>
            <a:cxnLst/>
            <a:rect l="l" t="t" r="r" b="b"/>
            <a:pathLst>
              <a:path w="2017702" h="1137821" extrusionOk="0">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9796837" y="5311230"/>
            <a:ext cx="2042265" cy="1213486"/>
          </a:xfrm>
          <a:custGeom>
            <a:avLst/>
            <a:gdLst/>
            <a:ahLst/>
            <a:cxnLst/>
            <a:rect l="l" t="t" r="r" b="b"/>
            <a:pathLst>
              <a:path w="2105428" h="1251016" extrusionOk="0">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dk2">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txBox="1"/>
          <p:nvPr/>
        </p:nvSpPr>
        <p:spPr>
          <a:xfrm>
            <a:off x="2393859" y="5768012"/>
            <a:ext cx="74386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Here the Rider/Driver is auto suggested places using the Google Places API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1"/>
        <p:cNvGrpSpPr/>
        <p:nvPr/>
      </p:nvGrpSpPr>
      <p:grpSpPr>
        <a:xfrm>
          <a:off x="0" y="0"/>
          <a:ext cx="0" cy="0"/>
          <a:chOff x="0" y="0"/>
          <a:chExt cx="0" cy="0"/>
        </a:xfrm>
      </p:grpSpPr>
      <p:grpSp>
        <p:nvGrpSpPr>
          <p:cNvPr id="282" name="Google Shape;282;p36"/>
          <p:cNvGrpSpPr/>
          <p:nvPr/>
        </p:nvGrpSpPr>
        <p:grpSpPr>
          <a:xfrm>
            <a:off x="752858" y="744469"/>
            <a:ext cx="10674116" cy="5349671"/>
            <a:chOff x="752858" y="744469"/>
            <a:chExt cx="10674116" cy="5349671"/>
          </a:xfrm>
        </p:grpSpPr>
        <p:sp>
          <p:nvSpPr>
            <p:cNvPr id="283" name="Google Shape;283;p36"/>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84" name="Google Shape;284;p36"/>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86" name="Google Shape;286;p36"/>
          <p:cNvSpPr txBox="1">
            <a:spLocks noGrp="1"/>
          </p:cNvSpPr>
          <p:nvPr>
            <p:ph type="title"/>
          </p:nvPr>
        </p:nvSpPr>
        <p:spPr>
          <a:xfrm>
            <a:off x="659230" y="4484772"/>
            <a:ext cx="10869750" cy="809279"/>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chemeClr val="dk2"/>
              </a:buClr>
              <a:buSzPts val="4400"/>
              <a:buFont typeface="Libre Franklin"/>
              <a:buNone/>
            </a:pPr>
            <a:r>
              <a:rPr lang="en-US" cap="none"/>
              <a:t>DRIVER DASHBOARD</a:t>
            </a:r>
            <a:endParaRPr/>
          </a:p>
        </p:txBody>
      </p:sp>
      <p:sp>
        <p:nvSpPr>
          <p:cNvPr id="287" name="Google Shape;287;p36"/>
          <p:cNvSpPr/>
          <p:nvPr/>
        </p:nvSpPr>
        <p:spPr>
          <a:xfrm rot="5400000" flipH="1">
            <a:off x="1046527" y="-13329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rot="-5400000" flipH="1">
            <a:off x="7838485" y="614084"/>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pic>
        <p:nvPicPr>
          <p:cNvPr id="289" name="Google Shape;289;p36"/>
          <p:cNvPicPr preferRelativeResize="0"/>
          <p:nvPr/>
        </p:nvPicPr>
        <p:blipFill rotWithShape="1">
          <a:blip r:embed="rId3">
            <a:alphaModFix/>
          </a:blip>
          <a:srcRect/>
          <a:stretch/>
        </p:blipFill>
        <p:spPr>
          <a:xfrm>
            <a:off x="1523845" y="885563"/>
            <a:ext cx="9140519" cy="31077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3"/>
        <p:cNvGrpSpPr/>
        <p:nvPr/>
      </p:nvGrpSpPr>
      <p:grpSpPr>
        <a:xfrm>
          <a:off x="0" y="0"/>
          <a:ext cx="0" cy="0"/>
          <a:chOff x="0" y="0"/>
          <a:chExt cx="0" cy="0"/>
        </a:xfrm>
      </p:grpSpPr>
      <p:sp>
        <p:nvSpPr>
          <p:cNvPr id="294" name="Google Shape;294;p3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95" name="Google Shape;295;p3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b="1"/>
              <a:t>Conclusions</a:t>
            </a:r>
            <a:endParaRPr/>
          </a:p>
        </p:txBody>
      </p:sp>
      <p:grpSp>
        <p:nvGrpSpPr>
          <p:cNvPr id="296" name="Google Shape;296;p37"/>
          <p:cNvGrpSpPr/>
          <p:nvPr/>
        </p:nvGrpSpPr>
        <p:grpSpPr>
          <a:xfrm>
            <a:off x="1371600" y="2286000"/>
            <a:ext cx="9601200" cy="3581400"/>
            <a:chOff x="0" y="0"/>
            <a:chExt cx="9601200" cy="3581400"/>
          </a:xfrm>
        </p:grpSpPr>
        <p:cxnSp>
          <p:nvCxnSpPr>
            <p:cNvPr id="297" name="Google Shape;297;p37"/>
            <p:cNvCxnSpPr/>
            <p:nvPr/>
          </p:nvCxnSpPr>
          <p:spPr>
            <a:xfrm>
              <a:off x="0" y="0"/>
              <a:ext cx="9601200" cy="0"/>
            </a:xfrm>
            <a:prstGeom prst="straightConnector1">
              <a:avLst/>
            </a:prstGeom>
            <a:gradFill>
              <a:gsLst>
                <a:gs pos="0">
                  <a:srgbClr val="4B4B48"/>
                </a:gs>
                <a:gs pos="50000">
                  <a:srgbClr val="191B0C"/>
                </a:gs>
                <a:gs pos="100000">
                  <a:srgbClr val="151809"/>
                </a:gs>
              </a:gsLst>
              <a:lin ang="5400000" scaled="0"/>
            </a:gradFill>
            <a:ln w="9525" cap="flat" cmpd="sng">
              <a:solidFill>
                <a:schemeClr val="dk2"/>
              </a:solidFill>
              <a:prstDash val="solid"/>
              <a:round/>
              <a:headEnd type="none" w="sm" len="sm"/>
              <a:tailEnd type="none" w="sm" len="sm"/>
            </a:ln>
            <a:effectLst>
              <a:outerShdw blurRad="57150" dist="19050" dir="5400000" algn="ctr" rotWithShape="0">
                <a:srgbClr val="000000">
                  <a:alpha val="34901"/>
                </a:srgbClr>
              </a:outerShdw>
            </a:effectLst>
          </p:spPr>
        </p:cxnSp>
        <p:sp>
          <p:nvSpPr>
            <p:cNvPr id="298" name="Google Shape;298;p37"/>
            <p:cNvSpPr/>
            <p:nvPr/>
          </p:nvSpPr>
          <p:spPr>
            <a:xfrm>
              <a:off x="0" y="0"/>
              <a:ext cx="1920240" cy="35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txBox="1"/>
            <p:nvPr/>
          </p:nvSpPr>
          <p:spPr>
            <a:xfrm>
              <a:off x="0" y="0"/>
              <a:ext cx="1920240" cy="3581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To conclude our Presentation, we would like to bring your attention to what the product will look like. By the final term, it will have:</a:t>
              </a:r>
              <a:endParaRPr/>
            </a:p>
          </p:txBody>
        </p:sp>
        <p:sp>
          <p:nvSpPr>
            <p:cNvPr id="300" name="Google Shape;300;p37"/>
            <p:cNvSpPr/>
            <p:nvPr/>
          </p:nvSpPr>
          <p:spPr>
            <a:xfrm>
              <a:off x="2064258" y="55959"/>
              <a:ext cx="7536942" cy="11191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txBox="1"/>
            <p:nvPr/>
          </p:nvSpPr>
          <p:spPr>
            <a:xfrm>
              <a:off x="2064258" y="55959"/>
              <a:ext cx="7536942" cy="1119187"/>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A machine learning model that pairs riders and drivers by taking their preferences into account.</a:t>
              </a:r>
              <a:endParaRPr/>
            </a:p>
          </p:txBody>
        </p:sp>
        <p:cxnSp>
          <p:nvCxnSpPr>
            <p:cNvPr id="302" name="Google Shape;302;p37"/>
            <p:cNvCxnSpPr/>
            <p:nvPr/>
          </p:nvCxnSpPr>
          <p:spPr>
            <a:xfrm>
              <a:off x="1920240" y="1175146"/>
              <a:ext cx="7680960" cy="0"/>
            </a:xfrm>
            <a:prstGeom prst="straightConnector1">
              <a:avLst/>
            </a:prstGeom>
            <a:noFill/>
            <a:ln w="9525" cap="flat" cmpd="sng">
              <a:solidFill>
                <a:srgbClr val="BBBBBA"/>
              </a:solidFill>
              <a:prstDash val="solid"/>
              <a:round/>
              <a:headEnd type="none" w="sm" len="sm"/>
              <a:tailEnd type="none" w="sm" len="sm"/>
            </a:ln>
          </p:spPr>
        </p:cxnSp>
        <p:sp>
          <p:nvSpPr>
            <p:cNvPr id="303" name="Google Shape;303;p37"/>
            <p:cNvSpPr/>
            <p:nvPr/>
          </p:nvSpPr>
          <p:spPr>
            <a:xfrm>
              <a:off x="2064258" y="1231106"/>
              <a:ext cx="7536942" cy="11191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txBox="1"/>
            <p:nvPr/>
          </p:nvSpPr>
          <p:spPr>
            <a:xfrm>
              <a:off x="2064258" y="1231106"/>
              <a:ext cx="7536942" cy="1119187"/>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User's ability to register with us and look for carpools</a:t>
              </a:r>
              <a:endParaRPr/>
            </a:p>
          </p:txBody>
        </p:sp>
        <p:cxnSp>
          <p:nvCxnSpPr>
            <p:cNvPr id="305" name="Google Shape;305;p37"/>
            <p:cNvCxnSpPr/>
            <p:nvPr/>
          </p:nvCxnSpPr>
          <p:spPr>
            <a:xfrm>
              <a:off x="1920240" y="2350293"/>
              <a:ext cx="7680960" cy="0"/>
            </a:xfrm>
            <a:prstGeom prst="straightConnector1">
              <a:avLst/>
            </a:prstGeom>
            <a:noFill/>
            <a:ln w="9525" cap="flat" cmpd="sng">
              <a:solidFill>
                <a:srgbClr val="BBBBBA"/>
              </a:solidFill>
              <a:prstDash val="solid"/>
              <a:round/>
              <a:headEnd type="none" w="sm" len="sm"/>
              <a:tailEnd type="none" w="sm" len="sm"/>
            </a:ln>
          </p:spPr>
        </p:cxnSp>
        <p:sp>
          <p:nvSpPr>
            <p:cNvPr id="306" name="Google Shape;306;p37"/>
            <p:cNvSpPr/>
            <p:nvPr/>
          </p:nvSpPr>
          <p:spPr>
            <a:xfrm>
              <a:off x="2064258" y="2406253"/>
              <a:ext cx="7536942" cy="11191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txBox="1"/>
            <p:nvPr/>
          </p:nvSpPr>
          <p:spPr>
            <a:xfrm>
              <a:off x="2064258" y="2406253"/>
              <a:ext cx="7536942" cy="1119187"/>
            </a:xfrm>
            <a:prstGeom prst="rect">
              <a:avLst/>
            </a:prstGeom>
            <a:noFill/>
            <a:ln>
              <a:noFill/>
            </a:ln>
          </p:spPr>
          <p:txBody>
            <a:bodyPr spcFirstLastPara="1" wrap="square" lIns="83800" tIns="83800" rIns="83800" bIns="83800" anchor="t" anchorCtr="0">
              <a:noAutofit/>
            </a:bodyPr>
            <a:lstStyle/>
            <a:p>
              <a:pPr marL="0" marR="0" lvl="0" indent="0" algn="l" rtl="0">
                <a:lnSpc>
                  <a:spcPct val="90000"/>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Google maps API will help the platform in gauging the proper distances and provide live traffic volume data.</a:t>
              </a:r>
              <a:endParaRPr/>
            </a:p>
          </p:txBody>
        </p:sp>
        <p:cxnSp>
          <p:nvCxnSpPr>
            <p:cNvPr id="308" name="Google Shape;308;p37"/>
            <p:cNvCxnSpPr/>
            <p:nvPr/>
          </p:nvCxnSpPr>
          <p:spPr>
            <a:xfrm>
              <a:off x="1920240" y="3525440"/>
              <a:ext cx="7680960" cy="0"/>
            </a:xfrm>
            <a:prstGeom prst="straightConnector1">
              <a:avLst/>
            </a:prstGeom>
            <a:noFill/>
            <a:ln w="9525" cap="flat" cmpd="sng">
              <a:solidFill>
                <a:srgbClr val="BBBBBA"/>
              </a:solidFill>
              <a:prstDash val="solid"/>
              <a:round/>
              <a:headEnd type="none" w="sm" len="sm"/>
              <a:tailEnd type="none" w="sm" len="sm"/>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664590" y="110765"/>
            <a:ext cx="9601200" cy="64337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89000"/>
              </a:lnSpc>
              <a:spcBef>
                <a:spcPts val="0"/>
              </a:spcBef>
              <a:spcAft>
                <a:spcPts val="0"/>
              </a:spcAft>
              <a:buClr>
                <a:schemeClr val="dk2"/>
              </a:buClr>
              <a:buSzPct val="100000"/>
              <a:buFont typeface="Calibri"/>
              <a:buNone/>
            </a:pPr>
            <a:r>
              <a:rPr lang="en-US">
                <a:latin typeface="Calibri"/>
                <a:ea typeface="Calibri"/>
                <a:cs typeface="Calibri"/>
                <a:sym typeface="Calibri"/>
              </a:rPr>
              <a:t>Jira timeline</a:t>
            </a:r>
            <a:endParaRPr>
              <a:latin typeface="Calibri"/>
              <a:ea typeface="Calibri"/>
              <a:cs typeface="Calibri"/>
              <a:sym typeface="Calibri"/>
            </a:endParaRPr>
          </a:p>
        </p:txBody>
      </p:sp>
      <p:pic>
        <p:nvPicPr>
          <p:cNvPr id="314" name="Google Shape;314;p38"/>
          <p:cNvPicPr preferRelativeResize="0"/>
          <p:nvPr/>
        </p:nvPicPr>
        <p:blipFill rotWithShape="1">
          <a:blip r:embed="rId3">
            <a:alphaModFix/>
          </a:blip>
          <a:srcRect/>
          <a:stretch/>
        </p:blipFill>
        <p:spPr>
          <a:xfrm>
            <a:off x="1371600" y="1428750"/>
            <a:ext cx="9144000" cy="5143500"/>
          </a:xfrm>
          <a:prstGeom prst="rect">
            <a:avLst/>
          </a:prstGeom>
          <a:noFill/>
          <a:ln>
            <a:noFill/>
          </a:ln>
        </p:spPr>
      </p:pic>
      <p:sp>
        <p:nvSpPr>
          <p:cNvPr id="315" name="Google Shape;315;p38"/>
          <p:cNvSpPr txBox="1"/>
          <p:nvPr/>
        </p:nvSpPr>
        <p:spPr>
          <a:xfrm>
            <a:off x="735291" y="838986"/>
            <a:ext cx="5656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Libre Franklin"/>
                <a:ea typeface="Libre Franklin"/>
                <a:cs typeface="Libre Franklin"/>
                <a:sym typeface="Libre Franklin"/>
                <a:hlinkClick r:id="rId4"/>
              </a:rPr>
              <a:t>SMAR board - Agile board - Jira (atlassian.net)</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F8B3-EC3E-466C-9FF4-673BAD7B39AF}"/>
              </a:ext>
            </a:extLst>
          </p:cNvPr>
          <p:cNvSpPr>
            <a:spLocks noGrp="1"/>
          </p:cNvSpPr>
          <p:nvPr>
            <p:ph type="title"/>
          </p:nvPr>
        </p:nvSpPr>
        <p:spPr>
          <a:xfrm>
            <a:off x="664590" y="110765"/>
            <a:ext cx="9601200" cy="643379"/>
          </a:xfrm>
        </p:spPr>
        <p:txBody>
          <a:bodyPr>
            <a:normAutofit fontScale="90000"/>
          </a:bodyPr>
          <a:lstStyle/>
          <a:p>
            <a:r>
              <a:rPr lang="en-IN" dirty="0"/>
              <a:t>References</a:t>
            </a: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C70393C-1942-43FD-AFD4-81FA19895483}"/>
              </a:ext>
            </a:extLst>
          </p:cNvPr>
          <p:cNvSpPr txBox="1"/>
          <p:nvPr/>
        </p:nvSpPr>
        <p:spPr>
          <a:xfrm>
            <a:off x="1018095" y="1828702"/>
            <a:ext cx="8123548" cy="3139321"/>
          </a:xfrm>
          <a:prstGeom prst="rect">
            <a:avLst/>
          </a:prstGeom>
          <a:noFill/>
        </p:spPr>
        <p:txBody>
          <a:bodyPr wrap="square">
            <a:spAutoFit/>
          </a:bodyPr>
          <a:lstStyle/>
          <a:p>
            <a:r>
              <a:rPr lang="en-IN" dirty="0"/>
              <a:t>[1] Ferguson, E. (1997) The Rise and Fall of the American Carpool: 1970-1990. Transportation, 24, 349-376. </a:t>
            </a:r>
            <a:r>
              <a:rPr lang="en-IN" dirty="0">
                <a:hlinkClick r:id="rId2"/>
              </a:rPr>
              <a:t>https://doi.org/10.1023/A:1004928012320</a:t>
            </a:r>
            <a:endParaRPr lang="en-IN" dirty="0"/>
          </a:p>
          <a:p>
            <a:endParaRPr lang="en-IN" dirty="0"/>
          </a:p>
          <a:p>
            <a:r>
              <a:rPr lang="en-IN" dirty="0"/>
              <a:t> [2] ONU-</a:t>
            </a:r>
            <a:r>
              <a:rPr lang="en-IN" dirty="0" err="1"/>
              <a:t>Hábitat</a:t>
            </a:r>
            <a:r>
              <a:rPr lang="en-IN" dirty="0"/>
              <a:t> and ONU-</a:t>
            </a:r>
            <a:r>
              <a:rPr lang="en-IN" dirty="0" err="1"/>
              <a:t>Hábitad</a:t>
            </a:r>
            <a:r>
              <a:rPr lang="en-IN" dirty="0"/>
              <a:t> (2015) </a:t>
            </a:r>
            <a:r>
              <a:rPr lang="en-IN" dirty="0" err="1"/>
              <a:t>Reporte</a:t>
            </a:r>
            <a:r>
              <a:rPr lang="en-IN" dirty="0"/>
              <a:t> Nacional de </a:t>
            </a:r>
            <a:r>
              <a:rPr lang="en-IN" dirty="0" err="1"/>
              <a:t>Movilidad</a:t>
            </a:r>
            <a:r>
              <a:rPr lang="en-IN" dirty="0"/>
              <a:t> Urbana en México 2014-2015. Rep. Glob. en </a:t>
            </a:r>
            <a:r>
              <a:rPr lang="en-IN" dirty="0" err="1"/>
              <a:t>Asentam</a:t>
            </a:r>
            <a:r>
              <a:rPr lang="en-IN" dirty="0"/>
              <a:t>. Humanos, p. 100</a:t>
            </a:r>
          </a:p>
          <a:p>
            <a:endParaRPr lang="en-IN" dirty="0"/>
          </a:p>
          <a:p>
            <a:r>
              <a:rPr lang="en-IN" dirty="0"/>
              <a:t>[3] Ferguson, E. (1990) Demographics of Carpooling. Transportation Research Record, 1496, 142-150</a:t>
            </a:r>
          </a:p>
          <a:p>
            <a:endParaRPr lang="en-IN" dirty="0"/>
          </a:p>
          <a:p>
            <a:r>
              <a:rPr lang="en-IN" dirty="0"/>
              <a:t>[4] </a:t>
            </a:r>
            <a:r>
              <a:rPr lang="en-IN" dirty="0" err="1"/>
              <a:t>Minett</a:t>
            </a:r>
            <a:r>
              <a:rPr lang="en-IN" dirty="0"/>
              <a:t>, P. and Pearce, J. (2011) Estimating the Energy Consumption Impact of Casual Carpooling. Energies, 4, 126-139. https://doi.org/10.3390/en401012</a:t>
            </a:r>
          </a:p>
        </p:txBody>
      </p:sp>
    </p:spTree>
    <p:extLst>
      <p:ext uri="{BB962C8B-B14F-4D97-AF65-F5344CB8AC3E}">
        <p14:creationId xmlns:p14="http://schemas.microsoft.com/office/powerpoint/2010/main" val="172466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5"/>
        <p:cNvGrpSpPr/>
        <p:nvPr/>
      </p:nvGrpSpPr>
      <p:grpSpPr>
        <a:xfrm>
          <a:off x="0" y="0"/>
          <a:ext cx="0" cy="0"/>
          <a:chOff x="0" y="0"/>
          <a:chExt cx="0" cy="0"/>
        </a:xfrm>
      </p:grpSpPr>
      <p:sp>
        <p:nvSpPr>
          <p:cNvPr id="136" name="Google Shape;136;p1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37" name="Google Shape;137;p18" descr="Spending, Use of Services, Prices, and Health in 13 Countries"/>
          <p:cNvPicPr preferRelativeResize="0"/>
          <p:nvPr/>
        </p:nvPicPr>
        <p:blipFill rotWithShape="1">
          <a:blip r:embed="rId3">
            <a:alphaModFix amt="35000"/>
          </a:blip>
          <a:srcRect b="16045"/>
          <a:stretch/>
        </p:blipFill>
        <p:spPr>
          <a:xfrm>
            <a:off x="-1" y="10"/>
            <a:ext cx="12192001" cy="6857990"/>
          </a:xfrm>
          <a:prstGeom prst="rect">
            <a:avLst/>
          </a:prstGeom>
          <a:noFill/>
          <a:ln>
            <a:noFill/>
          </a:ln>
        </p:spPr>
      </p:pic>
      <p:sp>
        <p:nvSpPr>
          <p:cNvPr id="138" name="Google Shape;138;p18"/>
          <p:cNvSpPr txBo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94000"/>
              </a:lnSpc>
              <a:spcBef>
                <a:spcPts val="0"/>
              </a:spcBef>
              <a:spcAft>
                <a:spcPts val="0"/>
              </a:spcAft>
              <a:buClr>
                <a:schemeClr val="lt2"/>
              </a:buClr>
              <a:buSzPts val="2800"/>
              <a:buFont typeface="Arial"/>
              <a:buChar char="•"/>
            </a:pPr>
            <a:r>
              <a:rPr lang="en-US" sz="2800" b="0" i="0" u="none" strike="noStrike" cap="none">
                <a:solidFill>
                  <a:schemeClr val="lt2"/>
                </a:solidFill>
                <a:latin typeface="Calibri"/>
                <a:ea typeface="Calibri"/>
                <a:cs typeface="Calibri"/>
                <a:sym typeface="Calibri"/>
              </a:rPr>
              <a:t>The major problems are cost and timing. If a person opts for public transportation, it takes a longer time to reach the destination, sometimes they have to walk a lot to go to the bus stop/railway station and switch the transportation medium in the route, likewise if they choose cab, the cost will go beyond a normal limit, moreover for the daily transportation, the cab option is not feasible for some people, such as students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9"/>
        <p:cNvGrpSpPr/>
        <p:nvPr/>
      </p:nvGrpSpPr>
      <p:grpSpPr>
        <a:xfrm>
          <a:off x="0" y="0"/>
          <a:ext cx="0" cy="0"/>
          <a:chOff x="0" y="0"/>
          <a:chExt cx="0" cy="0"/>
        </a:xfrm>
      </p:grpSpPr>
      <p:pic>
        <p:nvPicPr>
          <p:cNvPr id="320" name="Google Shape;320;p39" descr="Many question marks on black background"/>
          <p:cNvPicPr preferRelativeResize="0"/>
          <p:nvPr/>
        </p:nvPicPr>
        <p:blipFill rotWithShape="1">
          <a:blip r:embed="rId3">
            <a:alphaModFix amt="40000"/>
          </a:blip>
          <a:srcRect t="7618" r="-2" b="-2"/>
          <a:stretch/>
        </p:blipFill>
        <p:spPr>
          <a:xfrm>
            <a:off x="20" y="10"/>
            <a:ext cx="12191980" cy="6857990"/>
          </a:xfrm>
          <a:prstGeom prst="rect">
            <a:avLst/>
          </a:prstGeom>
          <a:noFill/>
          <a:ln>
            <a:noFill/>
          </a:ln>
        </p:spPr>
      </p:pic>
      <p:sp>
        <p:nvSpPr>
          <p:cNvPr id="321" name="Google Shape;321;p39"/>
          <p:cNvSpPr txBox="1">
            <a:spLocks noGrp="1"/>
          </p:cNvSpPr>
          <p:nvPr>
            <p:ph type="title"/>
          </p:nvPr>
        </p:nvSpPr>
        <p:spPr>
          <a:xfrm>
            <a:off x="1915128" y="1788454"/>
            <a:ext cx="8361229" cy="2098226"/>
          </a:xfrm>
          <a:prstGeom prst="rect">
            <a:avLst/>
          </a:prstGeom>
          <a:noFill/>
          <a:ln>
            <a:noFill/>
          </a:ln>
        </p:spPr>
        <p:txBody>
          <a:bodyPr spcFirstLastPara="1" wrap="square" lIns="91425" tIns="45700" rIns="91425" bIns="45700" anchor="b" anchorCtr="0">
            <a:normAutofit/>
          </a:bodyPr>
          <a:lstStyle/>
          <a:p>
            <a:pPr marL="0" lvl="0" indent="0" algn="ctr" rtl="0">
              <a:lnSpc>
                <a:spcPct val="89000"/>
              </a:lnSpc>
              <a:spcBef>
                <a:spcPts val="0"/>
              </a:spcBef>
              <a:spcAft>
                <a:spcPts val="0"/>
              </a:spcAft>
              <a:buClr>
                <a:schemeClr val="lt2"/>
              </a:buClr>
              <a:buSzPts val="7200"/>
              <a:buFont typeface="Libre Franklin"/>
              <a:buNone/>
            </a:pPr>
            <a:r>
              <a:rPr lang="en-US" sz="7200" b="1" cap="none"/>
              <a:t>QUESTIONS?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7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3">
            <a:alphaModFix/>
          </a:blip>
          <a:srcRect l="2643" r="3160"/>
          <a:stretch/>
        </p:blipFill>
        <p:spPr>
          <a:xfrm>
            <a:off x="-1" y="-68084"/>
            <a:ext cx="12188652" cy="6857990"/>
          </a:xfrm>
          <a:prstGeom prst="rect">
            <a:avLst/>
          </a:prstGeom>
          <a:noFill/>
          <a:ln>
            <a:noFill/>
          </a:ln>
        </p:spPr>
      </p:pic>
      <p:sp>
        <p:nvSpPr>
          <p:cNvPr id="144" name="Google Shape;144;p19"/>
          <p:cNvSpPr/>
          <p:nvPr/>
        </p:nvSpPr>
        <p:spPr>
          <a:xfrm>
            <a:off x="-258" y="0"/>
            <a:ext cx="12192000" cy="6858000"/>
          </a:xfrm>
          <a:prstGeom prst="rect">
            <a:avLst/>
          </a:prstGeom>
          <a:gradFill>
            <a:gsLst>
              <a:gs pos="0">
                <a:srgbClr val="191B0E">
                  <a:alpha val="69803"/>
                </a:srgbClr>
              </a:gs>
              <a:gs pos="20000">
                <a:srgbClr val="191B0E">
                  <a:alpha val="69803"/>
                </a:srgbClr>
              </a:gs>
              <a:gs pos="100000">
                <a:schemeClr val="dk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45" name="Google Shape;145;p19"/>
          <p:cNvSpPr/>
          <p:nvPr/>
        </p:nvSpPr>
        <p:spPr>
          <a:xfrm>
            <a:off x="478095" y="376"/>
            <a:ext cx="2286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txBox="1">
            <a:spLocks noGrp="1"/>
          </p:cNvSpPr>
          <p:nvPr>
            <p:ph type="body" idx="1"/>
          </p:nvPr>
        </p:nvSpPr>
        <p:spPr>
          <a:xfrm>
            <a:off x="1371600" y="972766"/>
            <a:ext cx="9601200" cy="5311302"/>
          </a:xfrm>
          <a:prstGeom prst="rect">
            <a:avLst/>
          </a:prstGeom>
          <a:noFill/>
          <a:ln>
            <a:noFill/>
          </a:ln>
        </p:spPr>
        <p:txBody>
          <a:bodyPr spcFirstLastPara="1" wrap="square" lIns="91425" tIns="45700" rIns="91425" bIns="45700" anchor="t" anchorCtr="0">
            <a:noAutofit/>
          </a:bodyPr>
          <a:lstStyle/>
          <a:p>
            <a:pPr marL="384048" lvl="0" indent="-384048" algn="l" rtl="0">
              <a:lnSpc>
                <a:spcPct val="94000"/>
              </a:lnSpc>
              <a:spcBef>
                <a:spcPts val="0"/>
              </a:spcBef>
              <a:spcAft>
                <a:spcPts val="0"/>
              </a:spcAft>
              <a:buClr>
                <a:schemeClr val="lt2"/>
              </a:buClr>
              <a:buSzPts val="2800"/>
              <a:buFont typeface="Arial"/>
              <a:buChar char="•"/>
            </a:pPr>
            <a:r>
              <a:rPr lang="en-US" sz="2800">
                <a:solidFill>
                  <a:schemeClr val="lt2"/>
                </a:solidFill>
                <a:latin typeface="Calibri"/>
                <a:ea typeface="Calibri"/>
                <a:cs typeface="Calibri"/>
                <a:sym typeface="Calibri"/>
              </a:rPr>
              <a:t>There is also a possibility that during ride sharing, the preferences of driver and rider doesn’t match, such as gender issue, music required or not and many more. </a:t>
            </a:r>
            <a:endParaRPr/>
          </a:p>
          <a:p>
            <a:pPr marL="384048" lvl="0" indent="-384048" algn="l" rtl="0">
              <a:lnSpc>
                <a:spcPct val="94000"/>
              </a:lnSpc>
              <a:spcBef>
                <a:spcPts val="1200"/>
              </a:spcBef>
              <a:spcAft>
                <a:spcPts val="0"/>
              </a:spcAft>
              <a:buClr>
                <a:schemeClr val="lt2"/>
              </a:buClr>
              <a:buSzPts val="2800"/>
              <a:buFont typeface="Arial"/>
              <a:buChar char="•"/>
            </a:pPr>
            <a:r>
              <a:rPr lang="en-US" sz="2800">
                <a:solidFill>
                  <a:schemeClr val="lt2"/>
                </a:solidFill>
                <a:latin typeface="Calibri"/>
                <a:ea typeface="Calibri"/>
                <a:cs typeface="Calibri"/>
                <a:sym typeface="Calibri"/>
              </a:rPr>
              <a:t>Sometimes, driver struggles to find the shortest and quick route. As the fuel prices increasing, cost of ride for a single person/driver could be more. </a:t>
            </a:r>
            <a:endParaRPr/>
          </a:p>
          <a:p>
            <a:pPr marL="384048" lvl="0" indent="-384048" algn="l" rtl="0">
              <a:lnSpc>
                <a:spcPct val="94000"/>
              </a:lnSpc>
              <a:spcBef>
                <a:spcPts val="1200"/>
              </a:spcBef>
              <a:spcAft>
                <a:spcPts val="0"/>
              </a:spcAft>
              <a:buClr>
                <a:schemeClr val="lt2"/>
              </a:buClr>
              <a:buSzPts val="2800"/>
              <a:buFont typeface="Arial"/>
              <a:buChar char="•"/>
            </a:pPr>
            <a:r>
              <a:rPr lang="en-US" sz="2800">
                <a:solidFill>
                  <a:schemeClr val="lt2"/>
                </a:solidFill>
                <a:latin typeface="Calibri"/>
                <a:ea typeface="Calibri"/>
                <a:cs typeface="Calibri"/>
                <a:sym typeface="Calibri"/>
              </a:rPr>
              <a:t>In ride sharing, it would be time consuming to add many details every time in app/website.</a:t>
            </a:r>
            <a:endParaRPr/>
          </a:p>
          <a:p>
            <a:pPr marL="384048" lvl="0" indent="-384048" algn="l" rtl="0">
              <a:lnSpc>
                <a:spcPct val="94000"/>
              </a:lnSpc>
              <a:spcBef>
                <a:spcPts val="1200"/>
              </a:spcBef>
              <a:spcAft>
                <a:spcPts val="0"/>
              </a:spcAft>
              <a:buClr>
                <a:schemeClr val="lt2"/>
              </a:buClr>
              <a:buSzPts val="2800"/>
              <a:buFont typeface="Arial"/>
              <a:buChar char="•"/>
            </a:pPr>
            <a:r>
              <a:rPr lang="en-US" sz="2800">
                <a:solidFill>
                  <a:schemeClr val="lt2"/>
                </a:solidFill>
                <a:latin typeface="Calibri"/>
                <a:ea typeface="Calibri"/>
                <a:cs typeface="Calibri"/>
                <a:sym typeface="Calibri"/>
              </a:rPr>
              <a:t>If the journey is too long, it would be boring or depressing for some people to travel alone. Many of us always try to find similar faces during our day to get a normal smile on our faces.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0"/>
        <p:cNvGrpSpPr/>
        <p:nvPr/>
      </p:nvGrpSpPr>
      <p:grpSpPr>
        <a:xfrm>
          <a:off x="0" y="0"/>
          <a:ext cx="0" cy="0"/>
          <a:chOff x="0" y="0"/>
          <a:chExt cx="0" cy="0"/>
        </a:xfrm>
      </p:grpSpPr>
      <p:sp>
        <p:nvSpPr>
          <p:cNvPr id="151" name="Google Shape;151;p20"/>
          <p:cNvSpPr txBox="1"/>
          <p:nvPr/>
        </p:nvSpPr>
        <p:spPr>
          <a:xfrm>
            <a:off x="7860667" y="685800"/>
            <a:ext cx="3656419" cy="1485900"/>
          </a:xfrm>
          <a:prstGeom prst="rect">
            <a:avLst/>
          </a:prstGeom>
          <a:noFill/>
          <a:ln>
            <a:noFill/>
          </a:ln>
        </p:spPr>
        <p:txBody>
          <a:bodyPr spcFirstLastPara="1" wrap="square" lIns="91425" tIns="45700" rIns="91425" bIns="45700" anchor="t" anchorCtr="0">
            <a:normAutofit/>
          </a:bodyPr>
          <a:lstStyle/>
          <a:p>
            <a:pPr marL="0" marR="0" lvl="0" indent="0" algn="l" rtl="0">
              <a:lnSpc>
                <a:spcPct val="89000"/>
              </a:lnSpc>
              <a:spcBef>
                <a:spcPts val="0"/>
              </a:spcBef>
              <a:spcAft>
                <a:spcPts val="0"/>
              </a:spcAft>
              <a:buNone/>
            </a:pPr>
            <a:r>
              <a:rPr lang="en-US" sz="4400" b="1" i="0" u="none" strike="noStrike" cap="none">
                <a:solidFill>
                  <a:schemeClr val="lt2"/>
                </a:solidFill>
                <a:latin typeface="Calibri"/>
                <a:ea typeface="Calibri"/>
                <a:cs typeface="Calibri"/>
                <a:sym typeface="Calibri"/>
              </a:rPr>
              <a:t>Proposed Solution</a:t>
            </a:r>
            <a:endParaRPr/>
          </a:p>
        </p:txBody>
      </p:sp>
      <p:sp>
        <p:nvSpPr>
          <p:cNvPr id="152" name="Google Shape;152;p20"/>
          <p:cNvSpPr/>
          <p:nvPr/>
        </p:nvSpPr>
        <p:spPr>
          <a:xfrm>
            <a:off x="478095" y="376"/>
            <a:ext cx="2286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0"/>
          <p:cNvPicPr preferRelativeResize="0"/>
          <p:nvPr/>
        </p:nvPicPr>
        <p:blipFill rotWithShape="1">
          <a:blip r:embed="rId3">
            <a:alphaModFix/>
          </a:blip>
          <a:srcRect/>
          <a:stretch/>
        </p:blipFill>
        <p:spPr>
          <a:xfrm>
            <a:off x="1023561" y="1744015"/>
            <a:ext cx="6517065" cy="3049928"/>
          </a:xfrm>
          <a:prstGeom prst="rect">
            <a:avLst/>
          </a:prstGeom>
          <a:noFill/>
          <a:ln>
            <a:noFill/>
          </a:ln>
        </p:spPr>
      </p:pic>
      <p:sp>
        <p:nvSpPr>
          <p:cNvPr id="154" name="Google Shape;154;p20"/>
          <p:cNvSpPr txBox="1"/>
          <p:nvPr/>
        </p:nvSpPr>
        <p:spPr>
          <a:xfrm>
            <a:off x="7860667" y="2286000"/>
            <a:ext cx="3656419" cy="3581400"/>
          </a:xfrm>
          <a:prstGeom prst="rect">
            <a:avLst/>
          </a:prstGeom>
          <a:noFill/>
          <a:ln>
            <a:noFill/>
          </a:ln>
        </p:spPr>
        <p:txBody>
          <a:bodyPr spcFirstLastPara="1" wrap="square" lIns="91425" tIns="45700" rIns="91425" bIns="45700" anchor="t" anchorCtr="0">
            <a:normAutofit/>
          </a:bodyPr>
          <a:lstStyle/>
          <a:p>
            <a:pPr marL="384048" marR="0" lvl="0" indent="-384048" algn="l" rtl="0">
              <a:lnSpc>
                <a:spcPct val="94000"/>
              </a:lnSpc>
              <a:spcBef>
                <a:spcPts val="0"/>
              </a:spcBef>
              <a:spcAft>
                <a:spcPts val="0"/>
              </a:spcAft>
              <a:buNone/>
            </a:pPr>
            <a:r>
              <a:rPr lang="en-US" sz="1800" b="0" i="0" u="none" strike="noStrike" cap="none">
                <a:solidFill>
                  <a:schemeClr val="lt2"/>
                </a:solidFill>
                <a:latin typeface="Calibri"/>
                <a:ea typeface="Calibri"/>
                <a:cs typeface="Calibri"/>
                <a:sym typeface="Calibri"/>
              </a:rPr>
              <a:t>The best solution to overcome from all these problems is </a:t>
            </a:r>
            <a:endParaRPr/>
          </a:p>
          <a:p>
            <a:pPr marL="384048" marR="0" lvl="0" indent="-384048" algn="l" rtl="0">
              <a:lnSpc>
                <a:spcPct val="94000"/>
              </a:lnSpc>
              <a:spcBef>
                <a:spcPts val="200"/>
              </a:spcBef>
              <a:spcAft>
                <a:spcPts val="0"/>
              </a:spcAft>
              <a:buNone/>
            </a:pPr>
            <a:r>
              <a:rPr lang="en-US" sz="1800" b="0" i="0" u="none" strike="noStrike" cap="none">
                <a:solidFill>
                  <a:schemeClr val="lt2"/>
                </a:solidFill>
                <a:latin typeface="Calibri"/>
                <a:ea typeface="Calibri"/>
                <a:cs typeface="Calibri"/>
                <a:sym typeface="Calibri"/>
              </a:rPr>
              <a:t>‘Smart Ride, Car Sharing’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8"/>
        <p:cNvGrpSpPr/>
        <p:nvPr/>
      </p:nvGrpSpPr>
      <p:grpSpPr>
        <a:xfrm>
          <a:off x="0" y="0"/>
          <a:ext cx="0" cy="0"/>
          <a:chOff x="0" y="0"/>
          <a:chExt cx="0" cy="0"/>
        </a:xfrm>
      </p:grpSpPr>
      <p:pic>
        <p:nvPicPr>
          <p:cNvPr id="159" name="Google Shape;159;p21" descr="Want to Prove Your Business Is Fair? Audit Your Algorithm | WIRED"/>
          <p:cNvPicPr preferRelativeResize="0"/>
          <p:nvPr/>
        </p:nvPicPr>
        <p:blipFill rotWithShape="1">
          <a:blip r:embed="rId3">
            <a:alphaModFix/>
          </a:blip>
          <a:srcRect/>
          <a:stretch/>
        </p:blipFill>
        <p:spPr>
          <a:xfrm>
            <a:off x="3600539" y="3133088"/>
            <a:ext cx="5646699" cy="3785652"/>
          </a:xfrm>
          <a:prstGeom prst="rect">
            <a:avLst/>
          </a:prstGeom>
          <a:noFill/>
          <a:ln>
            <a:noFill/>
          </a:ln>
        </p:spPr>
      </p:pic>
      <p:sp>
        <p:nvSpPr>
          <p:cNvPr id="160" name="Google Shape;160;p21"/>
          <p:cNvSpPr txBox="1"/>
          <p:nvPr/>
        </p:nvSpPr>
        <p:spPr>
          <a:xfrm>
            <a:off x="851191" y="13000"/>
            <a:ext cx="10781486" cy="310854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800"/>
              <a:buFont typeface="Arial"/>
              <a:buChar char="•"/>
            </a:pPr>
            <a:r>
              <a:rPr lang="en-US" sz="2800" b="0" i="0" u="none" strike="noStrike" cap="none" dirty="0">
                <a:solidFill>
                  <a:schemeClr val="dk2"/>
                </a:solidFill>
                <a:latin typeface="Calibri"/>
                <a:ea typeface="Calibri"/>
                <a:cs typeface="Calibri"/>
                <a:sym typeface="Calibri"/>
              </a:rPr>
              <a:t>In ride sharing, people who are going to their college/office and have almost similar timeslot and same route such that they can share a car, which is owned by a driver, in short, we share empty vehicle seats with people (known or unknown but verified). </a:t>
            </a:r>
            <a:endParaRPr dirty="0"/>
          </a:p>
          <a:p>
            <a:pPr marL="457200" marR="0" lvl="0" indent="-457200" algn="l" rtl="0">
              <a:spcBef>
                <a:spcPts val="0"/>
              </a:spcBef>
              <a:spcAft>
                <a:spcPts val="0"/>
              </a:spcAft>
              <a:buClr>
                <a:schemeClr val="dk2"/>
              </a:buClr>
              <a:buSzPts val="2800"/>
              <a:buFont typeface="Arial"/>
              <a:buChar char="•"/>
            </a:pPr>
            <a:r>
              <a:rPr lang="en-US" sz="2800" b="0" i="0" u="none" strike="noStrike" cap="none" dirty="0">
                <a:solidFill>
                  <a:schemeClr val="dk2"/>
                </a:solidFill>
                <a:latin typeface="Calibri"/>
                <a:ea typeface="Calibri"/>
                <a:cs typeface="Calibri"/>
                <a:sym typeface="Calibri"/>
              </a:rPr>
              <a:t>There are few AI algorithms that we can use to find the shortest route and best path to travel. The driver shares their own car with people, who have the same or on the way source and destination</a:t>
            </a:r>
            <a:r>
              <a:rPr lang="en-US" sz="2800" b="0" i="0" u="none" strike="noStrike" cap="none" dirty="0">
                <a:solidFill>
                  <a:schemeClr val="dk2"/>
                </a:solidFill>
                <a:latin typeface="Libre Franklin"/>
                <a:ea typeface="Libre Franklin"/>
                <a:cs typeface="Libre Franklin"/>
                <a:sym typeface="Libre Franklin"/>
              </a:rPr>
              <a:t>.</a:t>
            </a:r>
            <a:endParaRPr sz="2800" b="0" i="0" u="none" strike="noStrike" cap="none" dirty="0">
              <a:solidFill>
                <a:schemeClr val="dk2"/>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4"/>
        <p:cNvGrpSpPr/>
        <p:nvPr/>
      </p:nvGrpSpPr>
      <p:grpSpPr>
        <a:xfrm>
          <a:off x="0" y="0"/>
          <a:ext cx="0" cy="0"/>
          <a:chOff x="0" y="0"/>
          <a:chExt cx="0" cy="0"/>
        </a:xfrm>
      </p:grpSpPr>
      <p:sp>
        <p:nvSpPr>
          <p:cNvPr id="165" name="Google Shape;165;p2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66" name="Google Shape;166;p22" descr="Diagram&#10;&#10;Description automatically generated"/>
          <p:cNvPicPr preferRelativeResize="0"/>
          <p:nvPr/>
        </p:nvPicPr>
        <p:blipFill rotWithShape="1">
          <a:blip r:embed="rId3">
            <a:alphaModFix/>
          </a:blip>
          <a:srcRect/>
          <a:stretch/>
        </p:blipFill>
        <p:spPr>
          <a:xfrm>
            <a:off x="219812" y="1522769"/>
            <a:ext cx="7314843" cy="4041451"/>
          </a:xfrm>
          <a:prstGeom prst="rect">
            <a:avLst/>
          </a:prstGeom>
          <a:noFill/>
          <a:ln>
            <a:noFill/>
          </a:ln>
        </p:spPr>
      </p:pic>
      <p:sp>
        <p:nvSpPr>
          <p:cNvPr id="167" name="Google Shape;167;p22"/>
          <p:cNvSpPr txBox="1"/>
          <p:nvPr/>
        </p:nvSpPr>
        <p:spPr>
          <a:xfrm>
            <a:off x="8336808" y="1099226"/>
            <a:ext cx="3053039" cy="5118694"/>
          </a:xfrm>
          <a:prstGeom prst="rect">
            <a:avLst/>
          </a:prstGeom>
          <a:noFill/>
          <a:ln>
            <a:noFill/>
          </a:ln>
        </p:spPr>
        <p:txBody>
          <a:bodyPr spcFirstLastPara="1" wrap="square" lIns="91425" tIns="45700" rIns="91425" bIns="45700" anchor="t" anchorCtr="0">
            <a:normAutofit/>
          </a:bodyPr>
          <a:lstStyle/>
          <a:p>
            <a:pPr marL="384048" marR="0" lvl="0" indent="-384048" algn="l" rtl="0">
              <a:lnSpc>
                <a:spcPct val="94000"/>
              </a:lnSpc>
              <a:spcBef>
                <a:spcPts val="0"/>
              </a:spcBef>
              <a:spcAft>
                <a:spcPts val="0"/>
              </a:spcAft>
              <a:buNone/>
            </a:pPr>
            <a:r>
              <a:rPr lang="en-US" sz="1700" b="0" i="0" u="none" strike="noStrike" cap="none">
                <a:solidFill>
                  <a:schemeClr val="dk2"/>
                </a:solidFill>
                <a:latin typeface="Calibri"/>
                <a:ea typeface="Calibri"/>
                <a:cs typeface="Calibri"/>
                <a:sym typeface="Calibri"/>
              </a:rPr>
              <a:t>By smart sharing, we can reduce the traffic, pollution, less time to travel and most importantly cost effective for both driver/owner and rider. </a:t>
            </a:r>
            <a:endParaRPr/>
          </a:p>
          <a:p>
            <a:pPr marL="384048" marR="0" lvl="0" indent="-384048" algn="l" rtl="0">
              <a:lnSpc>
                <a:spcPct val="94000"/>
              </a:lnSpc>
              <a:spcBef>
                <a:spcPts val="200"/>
              </a:spcBef>
              <a:spcAft>
                <a:spcPts val="0"/>
              </a:spcAft>
              <a:buNone/>
            </a:pPr>
            <a:r>
              <a:rPr lang="en-US" sz="1700" b="0" i="0" u="none" strike="noStrike" cap="none">
                <a:solidFill>
                  <a:schemeClr val="dk2"/>
                </a:solidFill>
                <a:latin typeface="Calibri"/>
                <a:ea typeface="Calibri"/>
                <a:cs typeface="Calibri"/>
                <a:sym typeface="Calibri"/>
              </a:rPr>
              <a:t>Smart ride would be beneficial for both driver and rider as they both get paid. The driver can utilize that money in fuel and the rider can travel with less amount of money in a short interval. We can build app/website so that people can navigate through it. By Ride sharing, person can find travel partners to share their journey, which could be joyful and supportive</a:t>
            </a:r>
            <a:r>
              <a:rPr lang="en-US" sz="1700" b="0" i="0" u="none" strike="noStrike" cap="none">
                <a:solidFill>
                  <a:schemeClr val="dk2"/>
                </a:solidFill>
                <a:latin typeface="Libre Franklin"/>
                <a:ea typeface="Libre Franklin"/>
                <a:cs typeface="Libre Franklin"/>
                <a:sym typeface="Libre Franklin"/>
              </a:rPr>
              <a:t>.</a:t>
            </a:r>
            <a:endParaRPr/>
          </a:p>
          <a:p>
            <a:pPr marL="384048" marR="0" lvl="0" indent="-384048" algn="l" rtl="0">
              <a:lnSpc>
                <a:spcPct val="94000"/>
              </a:lnSpc>
              <a:spcBef>
                <a:spcPts val="200"/>
              </a:spcBef>
              <a:spcAft>
                <a:spcPts val="0"/>
              </a:spcAft>
              <a:buNone/>
            </a:pPr>
            <a:endParaRPr sz="1200" b="0" i="0" u="none" strike="noStrike" cap="none">
              <a:solidFill>
                <a:schemeClr val="dk2"/>
              </a:solidFill>
              <a:latin typeface="Libre Franklin"/>
              <a:ea typeface="Libre Franklin"/>
              <a:cs typeface="Libre Franklin"/>
              <a:sym typeface="Libre Franklin"/>
            </a:endParaRPr>
          </a:p>
        </p:txBody>
      </p:sp>
      <p:sp>
        <p:nvSpPr>
          <p:cNvPr id="168" name="Google Shape;168;p22"/>
          <p:cNvSpPr/>
          <p:nvPr/>
        </p:nvSpPr>
        <p:spPr>
          <a:xfrm rot="10800000">
            <a:off x="7983434" y="640080"/>
            <a:ext cx="2296028" cy="3674981"/>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1295400" y="290358"/>
            <a:ext cx="9601200" cy="1485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6000" b="1" dirty="0"/>
              <a:t>Machine learning </a:t>
            </a:r>
            <a:endParaRPr sz="6000" b="1" dirty="0"/>
          </a:p>
        </p:txBody>
      </p:sp>
      <p:sp>
        <p:nvSpPr>
          <p:cNvPr id="4" name="Google Shape;180;p24">
            <a:extLst>
              <a:ext uri="{FF2B5EF4-FFF2-40B4-BE49-F238E27FC236}">
                <a16:creationId xmlns:a16="http://schemas.microsoft.com/office/drawing/2014/main" id="{E32FE2C5-A00E-4FCE-9314-848CF984D856}"/>
              </a:ext>
            </a:extLst>
          </p:cNvPr>
          <p:cNvSpPr txBox="1"/>
          <p:nvPr/>
        </p:nvSpPr>
        <p:spPr>
          <a:xfrm>
            <a:off x="1804198" y="1692959"/>
            <a:ext cx="9379200" cy="21851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2"/>
                </a:solidFill>
                <a:latin typeface="Calibri"/>
                <a:cs typeface="Calibri"/>
                <a:sym typeface="Libre Franklin"/>
              </a:rPr>
              <a:t>The search for a suitable Machine Learning classifier first led us to KNN and SVM as we were trying to classify the drivers according to the customer attributes but soon we understood the scope of the problem and the limitations of our approach</a:t>
            </a:r>
            <a:endParaRPr sz="2800" dirty="0">
              <a:solidFill>
                <a:schemeClr val="dk2"/>
              </a:solidFill>
              <a:latin typeface="Calibri"/>
              <a:cs typeface="Calibri"/>
              <a:sym typeface="Libre Franklin"/>
            </a:endParaRPr>
          </a:p>
          <a:p>
            <a:pPr marL="0" marR="0" lvl="0" indent="0" algn="l" rtl="0">
              <a:spcBef>
                <a:spcPts val="0"/>
              </a:spcBef>
              <a:spcAft>
                <a:spcPts val="0"/>
              </a:spcAft>
              <a:buNone/>
            </a:pPr>
            <a:endParaRPr sz="2400" dirty="0">
              <a:solidFill>
                <a:schemeClr val="dk1"/>
              </a:solidFill>
              <a:latin typeface="Libre Franklin"/>
              <a:ea typeface="Libre Franklin"/>
              <a:cs typeface="Libre Franklin"/>
              <a:sym typeface="Libre Franklin"/>
            </a:endParaRPr>
          </a:p>
        </p:txBody>
      </p:sp>
      <p:pic>
        <p:nvPicPr>
          <p:cNvPr id="5" name="Google Shape;181;p24">
            <a:extLst>
              <a:ext uri="{FF2B5EF4-FFF2-40B4-BE49-F238E27FC236}">
                <a16:creationId xmlns:a16="http://schemas.microsoft.com/office/drawing/2014/main" id="{3936CC16-C646-42ED-BD75-62EFC07801E8}"/>
              </a:ext>
            </a:extLst>
          </p:cNvPr>
          <p:cNvPicPr preferRelativeResize="0"/>
          <p:nvPr/>
        </p:nvPicPr>
        <p:blipFill rotWithShape="1">
          <a:blip r:embed="rId3">
            <a:alphaModFix/>
          </a:blip>
          <a:srcRect/>
          <a:stretch/>
        </p:blipFill>
        <p:spPr>
          <a:xfrm>
            <a:off x="3091991" y="3695306"/>
            <a:ext cx="6942621" cy="29600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5"/>
        <p:cNvGrpSpPr/>
        <p:nvPr/>
      </p:nvGrpSpPr>
      <p:grpSpPr>
        <a:xfrm>
          <a:off x="0" y="0"/>
          <a:ext cx="0" cy="0"/>
          <a:chOff x="0" y="0"/>
          <a:chExt cx="0" cy="0"/>
        </a:xfrm>
      </p:grpSpPr>
      <p:sp>
        <p:nvSpPr>
          <p:cNvPr id="186" name="Google Shape;186;p25"/>
          <p:cNvSpPr txBox="1"/>
          <p:nvPr/>
        </p:nvSpPr>
        <p:spPr>
          <a:xfrm>
            <a:off x="838985" y="283603"/>
            <a:ext cx="10953945"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2"/>
                </a:solidFill>
                <a:latin typeface="Calibri"/>
                <a:cs typeface="Calibri"/>
                <a:sym typeface="Calibri"/>
              </a:rPr>
              <a:t>After struggling to accommodate our data with classifiers we understood that we needed a new approach for our model.</a:t>
            </a:r>
            <a:br>
              <a:rPr lang="en-US" sz="2800" dirty="0">
                <a:solidFill>
                  <a:schemeClr val="dk2"/>
                </a:solidFill>
                <a:latin typeface="Calibri"/>
                <a:cs typeface="Calibri"/>
                <a:sym typeface="Calibri"/>
              </a:rPr>
            </a:br>
            <a:r>
              <a:rPr lang="en-US" sz="2800" dirty="0">
                <a:solidFill>
                  <a:schemeClr val="dk2"/>
                </a:solidFill>
                <a:latin typeface="Calibri"/>
                <a:cs typeface="Calibri"/>
                <a:sym typeface="Calibri"/>
              </a:rPr>
              <a:t>Having a good look at our dataset we realized that it would be more suited to a clustering model.</a:t>
            </a:r>
          </a:p>
        </p:txBody>
      </p:sp>
      <p:sp>
        <p:nvSpPr>
          <p:cNvPr id="187" name="Google Shape;187;p25"/>
          <p:cNvSpPr txBox="1"/>
          <p:nvPr/>
        </p:nvSpPr>
        <p:spPr>
          <a:xfrm>
            <a:off x="5135880" y="458724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4" name="Google Shape;193;p26">
            <a:extLst>
              <a:ext uri="{FF2B5EF4-FFF2-40B4-BE49-F238E27FC236}">
                <a16:creationId xmlns:a16="http://schemas.microsoft.com/office/drawing/2014/main" id="{B0FB44C8-4FBC-415F-83B2-C5CE13DB8908}"/>
              </a:ext>
            </a:extLst>
          </p:cNvPr>
          <p:cNvSpPr txBox="1">
            <a:spLocks noGrp="1"/>
          </p:cNvSpPr>
          <p:nvPr>
            <p:ph type="title"/>
          </p:nvPr>
        </p:nvSpPr>
        <p:spPr>
          <a:xfrm>
            <a:off x="1008668" y="3286006"/>
            <a:ext cx="9601200" cy="1097458"/>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b="1" dirty="0"/>
              <a:t>K Means Clustering:</a:t>
            </a:r>
            <a:endParaRPr b="1" dirty="0"/>
          </a:p>
        </p:txBody>
      </p:sp>
      <p:sp>
        <p:nvSpPr>
          <p:cNvPr id="6" name="TextBox 5">
            <a:extLst>
              <a:ext uri="{FF2B5EF4-FFF2-40B4-BE49-F238E27FC236}">
                <a16:creationId xmlns:a16="http://schemas.microsoft.com/office/drawing/2014/main" id="{2DC54661-CAC9-49EA-BA66-3ED982BE0674}"/>
              </a:ext>
            </a:extLst>
          </p:cNvPr>
          <p:cNvSpPr txBox="1"/>
          <p:nvPr/>
        </p:nvSpPr>
        <p:spPr>
          <a:xfrm>
            <a:off x="934825" y="4400391"/>
            <a:ext cx="10322350" cy="1384995"/>
          </a:xfrm>
          <a:prstGeom prst="rect">
            <a:avLst/>
          </a:prstGeom>
          <a:noFill/>
        </p:spPr>
        <p:txBody>
          <a:bodyPr wrap="square">
            <a:spAutoFit/>
          </a:bodyPr>
          <a:lstStyle/>
          <a:p>
            <a:pPr marL="0" lvl="0" indent="0" algn="l" rtl="0">
              <a:spcBef>
                <a:spcPts val="1000"/>
              </a:spcBef>
              <a:spcAft>
                <a:spcPts val="200"/>
              </a:spcAft>
              <a:buNone/>
            </a:pPr>
            <a:r>
              <a:rPr lang="en-US" sz="2800" dirty="0">
                <a:solidFill>
                  <a:schemeClr val="dk2"/>
                </a:solidFill>
                <a:latin typeface="Calibri"/>
                <a:cs typeface="Calibri"/>
              </a:rPr>
              <a:t>We finalized on K means clustering as ou final model, as it allowed us to easily cluster our users according to their attributes and match them with other people accordingly</a:t>
            </a:r>
          </a:p>
        </p:txBody>
      </p:sp>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ppt/theme/themeOverride2.xml><?xml version="1.0" encoding="utf-8"?>
<a:themeOverride xmlns:a="http://schemas.openxmlformats.org/drawingml/2006/main">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docProps/app.xml><?xml version="1.0" encoding="utf-8"?>
<Properties xmlns="http://schemas.openxmlformats.org/officeDocument/2006/extended-properties" xmlns:vt="http://schemas.openxmlformats.org/officeDocument/2006/docPropsVTypes">
  <TotalTime>180</TotalTime>
  <Words>1561</Words>
  <Application>Microsoft Office PowerPoint</Application>
  <PresentationFormat>Widescreen</PresentationFormat>
  <Paragraphs>101</Paragraphs>
  <Slides>30</Slides>
  <Notes>29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Libre Franklin</vt:lpstr>
      <vt:lpstr>Calibri</vt:lpstr>
      <vt:lpstr>Crop</vt:lpstr>
      <vt:lpstr>Crop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vt:lpstr>
      <vt:lpstr>K Means Clustering:</vt:lpstr>
      <vt:lpstr>Our User attributes that will be used for the Clustering</vt:lpstr>
      <vt:lpstr>PCA variance and Number of  Principal components until overfitting:</vt:lpstr>
      <vt:lpstr>Elbow Chart for our model:</vt:lpstr>
      <vt:lpstr>Final user clusters based on their attributes:</vt:lpstr>
      <vt:lpstr>PowerPoint Presentation</vt:lpstr>
      <vt:lpstr>PowerPoint Presentation</vt:lpstr>
      <vt:lpstr>PowerPoint Presentation</vt:lpstr>
      <vt:lpstr>PowerPoint Presentation</vt:lpstr>
      <vt:lpstr>Progress</vt:lpstr>
      <vt:lpstr>Google Cloud Platform: SmartProject1</vt:lpstr>
      <vt:lpstr>Google Cloud Platform Dashboard</vt:lpstr>
      <vt:lpstr>IBM Watson Assistance</vt:lpstr>
      <vt:lpstr>LOGIN SCREEN</vt:lpstr>
      <vt:lpstr>SELECT OPTIONS RIDER                                                             DRIVER</vt:lpstr>
      <vt:lpstr>ChatBot</vt:lpstr>
      <vt:lpstr>SELECT OPINION RIDER                                                             DRIVER</vt:lpstr>
      <vt:lpstr>DRIVER DASHBOARD</vt:lpstr>
      <vt:lpstr>Conclusions</vt:lpstr>
      <vt:lpstr>Jira timeline</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Anjani Sonavane</cp:lastModifiedBy>
  <cp:revision>11</cp:revision>
  <dcterms:modified xsi:type="dcterms:W3CDTF">2021-12-15T01:21:07Z</dcterms:modified>
</cp:coreProperties>
</file>